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0"/>
  </p:notesMasterIdLst>
  <p:handoutMasterIdLst>
    <p:handoutMasterId r:id="rId11"/>
  </p:handoutMasterIdLst>
  <p:sldIdLst>
    <p:sldId id="337" r:id="rId3"/>
    <p:sldId id="338" r:id="rId4"/>
    <p:sldId id="339" r:id="rId5"/>
    <p:sldId id="340" r:id="rId6"/>
    <p:sldId id="334" r:id="rId7"/>
    <p:sldId id="333" r:id="rId8"/>
    <p:sldId id="341" r:id="rId9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 autoAdjust="0"/>
    <p:restoredTop sz="94689" autoAdjust="0"/>
  </p:normalViewPr>
  <p:slideViewPr>
    <p:cSldViewPr>
      <p:cViewPr>
        <p:scale>
          <a:sx n="100" d="100"/>
          <a:sy n="100" d="100"/>
        </p:scale>
        <p:origin x="-273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220" y="-12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>
        <c:manualLayout>
          <c:layoutTarget val="inner"/>
          <c:xMode val="edge"/>
          <c:yMode val="edge"/>
          <c:x val="8.0752212389380559E-2"/>
          <c:y val="4.7138047138047146E-2"/>
          <c:w val="0.83664343681179165"/>
          <c:h val="0.72727272727272729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Erwerbstätigenquote Total</c:v>
                </c:pt>
              </c:strCache>
            </c:strRef>
          </c:tx>
          <c:spPr>
            <a:solidFill>
              <a:schemeClr val="accent1"/>
            </a:solidFill>
            <a:ln w="12753">
              <a:noFill/>
              <a:prstDash val="solid"/>
            </a:ln>
          </c:spPr>
          <c:dPt>
            <c:idx val="0"/>
            <c:spPr>
              <a:solidFill>
                <a:schemeClr val="accent2"/>
              </a:solidFill>
              <a:ln w="12753">
                <a:noFill/>
                <a:prstDash val="solid"/>
              </a:ln>
            </c:spPr>
          </c:dPt>
          <c:dLbls>
            <c:numFmt formatCode="0.0%" sourceLinked="0"/>
            <c:showVal val="1"/>
          </c:dLbls>
          <c:cat>
            <c:strRef>
              <c:f>Sheet1!$B$1:$I$1</c:f>
              <c:strCache>
                <c:ptCount val="8"/>
                <c:pt idx="0">
                  <c:v>Schweiz</c:v>
                </c:pt>
                <c:pt idx="1">
                  <c:v>Deutschland</c:v>
                </c:pt>
                <c:pt idx="2">
                  <c:v>Japan</c:v>
                </c:pt>
                <c:pt idx="3">
                  <c:v>Österreich</c:v>
                </c:pt>
                <c:pt idx="4">
                  <c:v>USA</c:v>
                </c:pt>
                <c:pt idx="5">
                  <c:v>Spanien</c:v>
                </c:pt>
                <c:pt idx="6">
                  <c:v>Italien</c:v>
                </c:pt>
                <c:pt idx="7">
                  <c:v>Türkei</c:v>
                </c:pt>
              </c:strCache>
            </c:strRef>
          </c:cat>
          <c:val>
            <c:numRef>
              <c:f>Sheet1!$B$2:$I$2</c:f>
              <c:numCache>
                <c:formatCode>0.00%</c:formatCode>
                <c:ptCount val="8"/>
                <c:pt idx="0">
                  <c:v>0.79600000000000004</c:v>
                </c:pt>
                <c:pt idx="1">
                  <c:v>0.747</c:v>
                </c:pt>
                <c:pt idx="2">
                  <c:v>0.74399999999999999</c:v>
                </c:pt>
                <c:pt idx="3">
                  <c:v>0.71599999999999997</c:v>
                </c:pt>
                <c:pt idx="4" formatCode="0.0%">
                  <c:v>0.69399999999999995</c:v>
                </c:pt>
                <c:pt idx="5" formatCode="0%">
                  <c:v>0.59599999999999997</c:v>
                </c:pt>
                <c:pt idx="6">
                  <c:v>0.57299999999999995</c:v>
                </c:pt>
                <c:pt idx="7">
                  <c:v>0.50700000000000001</c:v>
                </c:pt>
              </c:numCache>
            </c:numRef>
          </c:val>
        </c:ser>
        <c:axId val="78747520"/>
        <c:axId val="78749056"/>
      </c:barChart>
      <c:catAx>
        <c:axId val="7874752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8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e-DE"/>
          </a:p>
        </c:txPr>
        <c:crossAx val="78749056"/>
        <c:crosses val="autoZero"/>
        <c:lblAlgn val="ctr"/>
        <c:lblOffset val="100"/>
        <c:tickLblSkip val="1"/>
        <c:tickMarkSkip val="1"/>
      </c:catAx>
      <c:valAx>
        <c:axId val="78749056"/>
        <c:scaling>
          <c:orientation val="minMax"/>
          <c:max val="0.80000000013148165"/>
          <c:min val="0.25"/>
        </c:scaling>
        <c:axPos val="l"/>
        <c:majorGridlines>
          <c:spPr>
            <a:ln w="3188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in"/>
        <c:tickLblPos val="nextTo"/>
        <c:spPr>
          <a:ln w="31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e-DE"/>
          </a:p>
        </c:txPr>
        <c:crossAx val="78747520"/>
        <c:crosses val="autoZero"/>
        <c:crossBetween val="between"/>
        <c:majorUnit val="5.000000000000001E-2"/>
      </c:valAx>
      <c:spPr>
        <a:noFill/>
        <a:ln w="12753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0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>
        <c:manualLayout>
          <c:layoutTarget val="inner"/>
          <c:xMode val="edge"/>
          <c:yMode val="edge"/>
          <c:x val="8.0752212389380601E-2"/>
          <c:y val="4.7138047138047166E-2"/>
          <c:w val="0.83664343681179199"/>
          <c:h val="0.72727272727272729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Erwerbstätigenquote Total</c:v>
                </c:pt>
              </c:strCache>
            </c:strRef>
          </c:tx>
          <c:spPr>
            <a:solidFill>
              <a:schemeClr val="accent1"/>
            </a:solidFill>
            <a:ln w="12753">
              <a:noFill/>
              <a:prstDash val="solid"/>
            </a:ln>
          </c:spPr>
          <c:dPt>
            <c:idx val="0"/>
            <c:spPr>
              <a:solidFill>
                <a:schemeClr val="accent1"/>
              </a:solidFill>
              <a:ln w="12753">
                <a:noFill/>
                <a:prstDash val="solid"/>
              </a:ln>
            </c:spPr>
          </c:dPt>
          <c:dPt>
            <c:idx val="1"/>
            <c:spPr>
              <a:solidFill>
                <a:srgbClr val="C00000"/>
              </a:solidFill>
              <a:ln w="12753">
                <a:noFill/>
                <a:prstDash val="solid"/>
              </a:ln>
            </c:spPr>
          </c:dPt>
          <c:dLbls>
            <c:numFmt formatCode="0.0%" sourceLinked="0"/>
            <c:showVal val="1"/>
          </c:dLbls>
          <c:cat>
            <c:strRef>
              <c:f>Sheet1!$B$1:$I$1</c:f>
              <c:strCache>
                <c:ptCount val="8"/>
                <c:pt idx="0">
                  <c:v>Japan</c:v>
                </c:pt>
                <c:pt idx="1">
                  <c:v>Schweiz</c:v>
                </c:pt>
                <c:pt idx="2">
                  <c:v>Deutschland</c:v>
                </c:pt>
                <c:pt idx="3">
                  <c:v>USA</c:v>
                </c:pt>
                <c:pt idx="4">
                  <c:v>Italien</c:v>
                </c:pt>
                <c:pt idx="5">
                  <c:v>Österreich</c:v>
                </c:pt>
                <c:pt idx="6">
                  <c:v>Spanien</c:v>
                </c:pt>
                <c:pt idx="7">
                  <c:v>Türkei</c:v>
                </c:pt>
              </c:strCache>
            </c:strRef>
          </c:cat>
          <c:val>
            <c:numRef>
              <c:f>Sheet1!$B$2:$I$2</c:f>
              <c:numCache>
                <c:formatCode>0.00%</c:formatCode>
                <c:ptCount val="8"/>
                <c:pt idx="0">
                  <c:v>0.71599999999999997</c:v>
                </c:pt>
                <c:pt idx="1">
                  <c:v>0.71499999999999997</c:v>
                </c:pt>
                <c:pt idx="2">
                  <c:v>0.68600000000000005</c:v>
                </c:pt>
                <c:pt idx="3" formatCode="0.0%">
                  <c:v>0.61799999999999999</c:v>
                </c:pt>
                <c:pt idx="4">
                  <c:v>0.503</c:v>
                </c:pt>
                <c:pt idx="5">
                  <c:v>0.49199999999999999</c:v>
                </c:pt>
                <c:pt idx="6" formatCode="0%">
                  <c:v>0.49099999999999999</c:v>
                </c:pt>
                <c:pt idx="7">
                  <c:v>0.33400000000000002</c:v>
                </c:pt>
              </c:numCache>
            </c:numRef>
          </c:val>
        </c:ser>
        <c:axId val="94021888"/>
        <c:axId val="95363072"/>
      </c:barChart>
      <c:catAx>
        <c:axId val="94021888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8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e-DE"/>
          </a:p>
        </c:txPr>
        <c:crossAx val="95363072"/>
        <c:crosses val="autoZero"/>
        <c:lblAlgn val="ctr"/>
        <c:lblOffset val="100"/>
        <c:tickLblSkip val="1"/>
        <c:tickMarkSkip val="1"/>
      </c:catAx>
      <c:valAx>
        <c:axId val="95363072"/>
        <c:scaling>
          <c:orientation val="minMax"/>
          <c:max val="0.80000000013148165"/>
          <c:min val="0.25"/>
        </c:scaling>
        <c:axPos val="l"/>
        <c:majorGridlines>
          <c:spPr>
            <a:ln w="3188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in"/>
        <c:tickLblPos val="nextTo"/>
        <c:spPr>
          <a:ln w="31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e-DE"/>
          </a:p>
        </c:txPr>
        <c:crossAx val="94021888"/>
        <c:crosses val="autoZero"/>
        <c:crossBetween val="between"/>
        <c:majorUnit val="5.0000000000000024E-2"/>
      </c:valAx>
      <c:spPr>
        <a:noFill/>
        <a:ln w="12753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0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922E2-B5C6-4B5A-84C5-AA4F9A7FBF12}" type="datetimeFigureOut">
              <a:rPr lang="de-CH" smtClean="0"/>
              <a:pPr/>
              <a:t>14.07.2017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13E62-9D47-4AA6-ADF7-C1F67790EBDB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81849B-6963-4601-A330-5BDED73FF118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D93643-DED1-4714-A048-DACD597092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428625" y="1214438"/>
            <a:ext cx="8286750" cy="1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 userDrawn="1"/>
        </p:nvCxnSpPr>
        <p:spPr>
          <a:xfrm>
            <a:off x="428625" y="6286500"/>
            <a:ext cx="8286750" cy="1588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357188" y="6357938"/>
            <a:ext cx="5500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CH" sz="1200" dirty="0" smtClean="0">
                <a:solidFill>
                  <a:schemeClr val="tx1"/>
                </a:solidFill>
                <a:latin typeface="+mn-lt"/>
              </a:rPr>
              <a:t>Peter Eisenhut, Aktuelle Volkswirtschaftslehre</a:t>
            </a:r>
            <a:endParaRPr lang="de-DE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8596" y="142853"/>
            <a:ext cx="7215238" cy="11430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86808" cy="8572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72EFB-2A0A-4D92-A14C-FE4FA47C4D38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C2AC-640C-4959-B240-F1BA7BF637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9D026-351B-4074-B282-275672CE48D1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6BC64-8C5D-434E-88E0-5F9FAE77C4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33C7-CFF3-40C2-ABD5-E5A773242FC6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E325-89B6-45CF-83F8-28768AFC96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6741-DF87-4517-899A-2C88ADD9FB1A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2324-EEEC-40C7-A33C-2FE5627A92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AE67F-E7BD-4317-95FC-FACAC0C11730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1E99-AA8A-436C-98A3-29C6F2A710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3109-BCC1-43F9-9E45-C49117A9A7E3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CED5-7A1D-4827-8E27-9DE50C1F75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88335-E072-4760-9678-E12E2014FA54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55B1-222D-405D-B6D6-7E44B69249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41237-2AEB-4811-851B-89A4489D2813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86592-4B31-48AC-B373-7F7288A5D6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66C1E-B964-4194-B1FA-E1D380D8F76F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E6538-F16E-4B60-8A31-8E30F7D163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481-636C-4526-B93F-5998EE954264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294E-C6BF-405E-A641-0EF2DF7C0E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7CBD8-C362-4CBF-814C-81960280C9A7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8D35-1A7C-4395-AF14-5F4F7A5608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741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581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971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Peter Eisenhut, Aktuelle Volkswirtschaftslehre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843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E21F31-0562-485A-BB94-AB579998EF38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45A708-5EF2-4238-BCA7-34B09CA84E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Die Sozialversicherungen in der Schweiz (Folie 1)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813658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Die Sozialversicherungen in der Schweiz (Folie 2)</a:t>
            </a:r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287" y="1268760"/>
            <a:ext cx="784887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275" y="1628800"/>
            <a:ext cx="787293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Wachstum bei den Sozialversicherungen</a:t>
            </a:r>
            <a:endParaRPr lang="de-CH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83568" y="1340768"/>
          <a:ext cx="6768753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/>
                <a:gridCol w="2412268"/>
                <a:gridCol w="720080"/>
                <a:gridCol w="1944217"/>
              </a:tblGrid>
              <a:tr h="370840">
                <a:tc gridSpan="2"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Jahr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In % des BIP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CH" sz="1400" dirty="0" smtClean="0"/>
                        <a:t>Soziallastquote</a:t>
                      </a:r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1960</a:t>
                      </a:r>
                    </a:p>
                    <a:p>
                      <a:r>
                        <a:rPr lang="de-CH" sz="1400" dirty="0" smtClean="0"/>
                        <a:t>1970</a:t>
                      </a:r>
                    </a:p>
                    <a:p>
                      <a:r>
                        <a:rPr lang="de-CH" sz="1400" dirty="0" smtClean="0"/>
                        <a:t>1980</a:t>
                      </a:r>
                    </a:p>
                    <a:p>
                      <a:r>
                        <a:rPr lang="de-CH" sz="1400" dirty="0" smtClean="0"/>
                        <a:t>1990</a:t>
                      </a:r>
                    </a:p>
                    <a:p>
                      <a:r>
                        <a:rPr lang="de-CH" sz="1400" dirty="0" smtClean="0"/>
                        <a:t>2000</a:t>
                      </a:r>
                    </a:p>
                    <a:p>
                      <a:r>
                        <a:rPr lang="de-CH" sz="1400" dirty="0" smtClean="0"/>
                        <a:t>2014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11.5%</a:t>
                      </a:r>
                    </a:p>
                    <a:p>
                      <a:pPr algn="r"/>
                      <a:r>
                        <a:rPr lang="de-CH" sz="1400" dirty="0" smtClean="0"/>
                        <a:t>13.5%</a:t>
                      </a:r>
                    </a:p>
                    <a:p>
                      <a:pPr algn="r"/>
                      <a:r>
                        <a:rPr lang="de-CH" sz="1400" dirty="0" smtClean="0"/>
                        <a:t>19.6%</a:t>
                      </a:r>
                    </a:p>
                    <a:p>
                      <a:pPr algn="r"/>
                      <a:r>
                        <a:rPr lang="de-CH" sz="1400" dirty="0" smtClean="0"/>
                        <a:t>20.1%</a:t>
                      </a:r>
                    </a:p>
                    <a:p>
                      <a:pPr algn="r"/>
                      <a:r>
                        <a:rPr lang="de-CH" sz="1400" dirty="0" smtClean="0"/>
                        <a:t>23.8%</a:t>
                      </a:r>
                    </a:p>
                    <a:p>
                      <a:pPr algn="r"/>
                      <a:r>
                        <a:rPr lang="de-CH" sz="1400" dirty="0" smtClean="0"/>
                        <a:t>26.9%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CH" sz="1400" dirty="0" smtClean="0"/>
                        <a:t>Sozialleistungsquote</a:t>
                      </a:r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1960</a:t>
                      </a:r>
                    </a:p>
                    <a:p>
                      <a:r>
                        <a:rPr lang="de-CH" sz="1400" dirty="0" smtClean="0"/>
                        <a:t>1970</a:t>
                      </a:r>
                    </a:p>
                    <a:p>
                      <a:r>
                        <a:rPr lang="de-CH" sz="1400" dirty="0" smtClean="0"/>
                        <a:t>1980</a:t>
                      </a:r>
                    </a:p>
                    <a:p>
                      <a:r>
                        <a:rPr lang="de-CH" sz="1400" dirty="0" smtClean="0"/>
                        <a:t>1990</a:t>
                      </a:r>
                    </a:p>
                    <a:p>
                      <a:r>
                        <a:rPr lang="de-CH" sz="1400" dirty="0" smtClean="0"/>
                        <a:t>2000</a:t>
                      </a:r>
                    </a:p>
                    <a:p>
                      <a:r>
                        <a:rPr lang="de-CH" sz="1400" dirty="0" smtClean="0"/>
                        <a:t>2014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6.1%</a:t>
                      </a:r>
                    </a:p>
                    <a:p>
                      <a:pPr algn="r"/>
                      <a:r>
                        <a:rPr lang="de-CH" sz="1400" dirty="0" smtClean="0"/>
                        <a:t>8.5%</a:t>
                      </a:r>
                    </a:p>
                    <a:p>
                      <a:pPr algn="r"/>
                      <a:r>
                        <a:rPr lang="de-CH" sz="1400" dirty="0" smtClean="0"/>
                        <a:t>12.2%</a:t>
                      </a:r>
                    </a:p>
                    <a:p>
                      <a:pPr algn="r"/>
                      <a:r>
                        <a:rPr lang="de-CH" sz="1400" dirty="0" smtClean="0"/>
                        <a:t>13.1%</a:t>
                      </a:r>
                    </a:p>
                    <a:p>
                      <a:pPr algn="r"/>
                      <a:r>
                        <a:rPr lang="de-CH" sz="1400" dirty="0" smtClean="0"/>
                        <a:t>18.0%</a:t>
                      </a:r>
                    </a:p>
                    <a:p>
                      <a:pPr algn="r"/>
                      <a:r>
                        <a:rPr lang="de-CH" sz="1400" dirty="0" smtClean="0"/>
                        <a:t>20.3%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In Mio.</a:t>
                      </a:r>
                      <a:r>
                        <a:rPr lang="de-CH" sz="1400" baseline="0" dirty="0" smtClean="0"/>
                        <a:t> CHF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Jahr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In % der Ausgaben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Sozialausgaben</a:t>
                      </a:r>
                    </a:p>
                    <a:p>
                      <a:r>
                        <a:rPr lang="de-CH" sz="1400" dirty="0" smtClean="0"/>
                        <a:t>des</a:t>
                      </a:r>
                      <a:r>
                        <a:rPr lang="de-CH" sz="1400" baseline="0" dirty="0" smtClean="0"/>
                        <a:t> Bundes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326</a:t>
                      </a:r>
                    </a:p>
                    <a:p>
                      <a:pPr algn="r"/>
                      <a:r>
                        <a:rPr lang="de-CH" sz="1400" dirty="0" smtClean="0"/>
                        <a:t>1‘322</a:t>
                      </a:r>
                    </a:p>
                    <a:p>
                      <a:pPr algn="r"/>
                      <a:r>
                        <a:rPr lang="de-CH" sz="1400" dirty="0" smtClean="0"/>
                        <a:t>3‘622</a:t>
                      </a:r>
                    </a:p>
                    <a:p>
                      <a:pPr algn="r"/>
                      <a:r>
                        <a:rPr lang="de-CH" sz="1400" dirty="0" smtClean="0"/>
                        <a:t>6‘866</a:t>
                      </a:r>
                    </a:p>
                    <a:p>
                      <a:pPr algn="r"/>
                      <a:r>
                        <a:rPr lang="de-CH" sz="1400" dirty="0" smtClean="0"/>
                        <a:t>12‘340</a:t>
                      </a:r>
                    </a:p>
                    <a:p>
                      <a:pPr algn="r"/>
                      <a:r>
                        <a:rPr lang="de-CH" sz="1400" dirty="0" smtClean="0"/>
                        <a:t>21‘987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1960</a:t>
                      </a:r>
                    </a:p>
                    <a:p>
                      <a:r>
                        <a:rPr lang="de-CH" sz="1400" dirty="0" smtClean="0"/>
                        <a:t>1970</a:t>
                      </a:r>
                    </a:p>
                    <a:p>
                      <a:r>
                        <a:rPr lang="de-CH" sz="1400" dirty="0" smtClean="0"/>
                        <a:t>1980</a:t>
                      </a:r>
                    </a:p>
                    <a:p>
                      <a:r>
                        <a:rPr lang="de-CH" sz="1400" dirty="0" smtClean="0"/>
                        <a:t>1990</a:t>
                      </a:r>
                    </a:p>
                    <a:p>
                      <a:r>
                        <a:rPr lang="de-CH" sz="1400" dirty="0" smtClean="0"/>
                        <a:t>2000</a:t>
                      </a:r>
                    </a:p>
                    <a:p>
                      <a:r>
                        <a:rPr lang="de-CH" sz="1400" dirty="0" smtClean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12.5%</a:t>
                      </a:r>
                    </a:p>
                    <a:p>
                      <a:pPr algn="r"/>
                      <a:r>
                        <a:rPr lang="de-CH" sz="1400" dirty="0" smtClean="0"/>
                        <a:t>17.0%</a:t>
                      </a:r>
                    </a:p>
                    <a:p>
                      <a:pPr algn="r"/>
                      <a:r>
                        <a:rPr lang="de-CH" sz="1400" dirty="0" smtClean="0"/>
                        <a:t>20.6%</a:t>
                      </a:r>
                    </a:p>
                    <a:p>
                      <a:pPr algn="r"/>
                      <a:r>
                        <a:rPr lang="de-CH" sz="1400" dirty="0" smtClean="0"/>
                        <a:t>21.7%</a:t>
                      </a:r>
                    </a:p>
                    <a:p>
                      <a:pPr algn="r"/>
                      <a:r>
                        <a:rPr lang="de-CH" sz="1400" dirty="0" smtClean="0"/>
                        <a:t>28.5%</a:t>
                      </a:r>
                    </a:p>
                    <a:p>
                      <a:pPr algn="r"/>
                      <a:r>
                        <a:rPr lang="de-CH" sz="1400" dirty="0" smtClean="0"/>
                        <a:t>36.0%</a:t>
                      </a:r>
                      <a:endParaRPr lang="de-CH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Die Einnahmen der Sozialversicherungen (in </a:t>
            </a:r>
            <a:r>
              <a:rPr lang="de-CH" dirty="0" smtClean="0"/>
              <a:t>Mia. </a:t>
            </a:r>
            <a:r>
              <a:rPr lang="de-CH" dirty="0" smtClean="0"/>
              <a:t>CHF)</a:t>
            </a:r>
            <a:endParaRPr lang="de-CH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539553" y="1397000"/>
          <a:ext cx="6336703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59"/>
                <a:gridCol w="1512168"/>
                <a:gridCol w="1584176"/>
              </a:tblGrid>
              <a:tr h="37084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Einnahmen </a:t>
                      </a:r>
                      <a:r>
                        <a:rPr lang="de-CH" dirty="0" smtClean="0"/>
                        <a:t>2014 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Anteile      </a:t>
                      </a:r>
                      <a:r>
                        <a:rPr lang="de-CH" dirty="0" smtClean="0"/>
                        <a:t>2014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Berufliche Vorsorge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69.6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39%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AHV und Ergänzungsleistungen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44.0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26%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Krankenversicherung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25.9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16%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IV</a:t>
                      </a:r>
                      <a:r>
                        <a:rPr lang="de-CH" baseline="0" dirty="0" smtClean="0"/>
                        <a:t> und Ergänzungsleistungen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12.0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7%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Arbeitslosenversicherung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7.3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4%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Unfallversicherung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7.8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4%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Familienzulagen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6.0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Erwerbsersatzordnung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1.8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1%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Total (bereinigt)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173.7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100%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Alterspyramiden Schweiz </a:t>
            </a:r>
            <a:r>
              <a:rPr lang="de-CH" dirty="0" smtClean="0"/>
              <a:t>im Zeitvergleich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755576" y="1340768"/>
            <a:ext cx="734481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 descr="C:\Users\peter.eisenhut\Pictures\Alterspyramide Schweiz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934" y="1914524"/>
            <a:ext cx="7635225" cy="3458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/>
          <p:cNvSpPr>
            <a:spLocks noGrp="1"/>
          </p:cNvSpPr>
          <p:nvPr>
            <p:ph type="ctrTitle"/>
          </p:nvPr>
        </p:nvSpPr>
        <p:spPr>
          <a:xfrm>
            <a:off x="428624" y="142875"/>
            <a:ext cx="8391847" cy="1143000"/>
          </a:xfrm>
        </p:spPr>
        <p:txBody>
          <a:bodyPr/>
          <a:lstStyle/>
          <a:p>
            <a:r>
              <a:rPr lang="de-CH" dirty="0" err="1" smtClean="0"/>
              <a:t>Erwerbstätigenquoten</a:t>
            </a:r>
            <a:r>
              <a:rPr lang="de-CH" dirty="0" smtClean="0"/>
              <a:t> </a:t>
            </a:r>
            <a:r>
              <a:rPr lang="de-CH" dirty="0" smtClean="0"/>
              <a:t>(15-64jährig) ausgewählter </a:t>
            </a:r>
            <a:r>
              <a:rPr lang="de-CH" dirty="0" smtClean="0"/>
              <a:t>Länder </a:t>
            </a:r>
            <a:br>
              <a:rPr lang="de-CH" dirty="0" smtClean="0"/>
            </a:br>
            <a:r>
              <a:rPr lang="de-CH" sz="1400" dirty="0" smtClean="0"/>
              <a:t>(Quelle: OECD, </a:t>
            </a:r>
            <a:r>
              <a:rPr lang="de-CH" sz="1400" dirty="0" smtClean="0"/>
              <a:t>2016)</a:t>
            </a:r>
            <a:endParaRPr lang="de-DE" sz="1400" dirty="0" smtClean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67544" y="1268760"/>
          <a:ext cx="8280400" cy="518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/>
          <p:cNvSpPr>
            <a:spLocks noGrp="1"/>
          </p:cNvSpPr>
          <p:nvPr>
            <p:ph type="ctrTitle"/>
          </p:nvPr>
        </p:nvSpPr>
        <p:spPr>
          <a:xfrm>
            <a:off x="428624" y="142875"/>
            <a:ext cx="8391847" cy="1143000"/>
          </a:xfrm>
        </p:spPr>
        <p:txBody>
          <a:bodyPr/>
          <a:lstStyle/>
          <a:p>
            <a:r>
              <a:rPr lang="de-CH" dirty="0" err="1" smtClean="0"/>
              <a:t>Erwerbstätigenquoten</a:t>
            </a:r>
            <a:r>
              <a:rPr lang="de-CH" dirty="0" smtClean="0"/>
              <a:t> </a:t>
            </a:r>
            <a:r>
              <a:rPr lang="de-CH" dirty="0" smtClean="0"/>
              <a:t>(55-64jährig) ausgewählter </a:t>
            </a:r>
            <a:r>
              <a:rPr lang="de-CH" dirty="0" smtClean="0"/>
              <a:t>Länder </a:t>
            </a:r>
            <a:br>
              <a:rPr lang="de-CH" dirty="0" smtClean="0"/>
            </a:br>
            <a:r>
              <a:rPr lang="de-CH" sz="1400" dirty="0" smtClean="0"/>
              <a:t>(Quelle: OECD, </a:t>
            </a:r>
            <a:r>
              <a:rPr lang="de-CH" sz="1400" dirty="0" smtClean="0"/>
              <a:t>2016)</a:t>
            </a:r>
            <a:endParaRPr lang="de-DE" sz="1400" dirty="0" smtClean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67544" y="1268760"/>
          <a:ext cx="8280400" cy="518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Bildschirmpräsentation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Larissa-Design</vt:lpstr>
      <vt:lpstr>Benutzerdefiniertes Design</vt:lpstr>
      <vt:lpstr>Die Sozialversicherungen in der Schweiz (Folie 1)</vt:lpstr>
      <vt:lpstr>Die Sozialversicherungen in der Schweiz (Folie 2)</vt:lpstr>
      <vt:lpstr>Wachstum bei den Sozialversicherungen</vt:lpstr>
      <vt:lpstr>Die Einnahmen der Sozialversicherungen (in Mia. CHF)</vt:lpstr>
      <vt:lpstr>Alterspyramiden Schweiz im Zeitvergleich</vt:lpstr>
      <vt:lpstr>Erwerbstätigenquoten (15-64jährig) ausgewählter Länder  (Quelle: OECD, 2016)</vt:lpstr>
      <vt:lpstr>Erwerbstätigenquoten (55-64jährig) ausgewählter Länder  (Quelle: OECD, 2016)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Peter Eisenhut</dc:creator>
  <cp:lastModifiedBy>Peter Eisenhut</cp:lastModifiedBy>
  <cp:revision>541</cp:revision>
  <dcterms:modified xsi:type="dcterms:W3CDTF">2017-07-14T11:52:29Z</dcterms:modified>
</cp:coreProperties>
</file>