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ECFF"/>
    <a:srgbClr val="99CCFF"/>
    <a:srgbClr val="3399FF"/>
    <a:srgbClr val="6699FF"/>
    <a:srgbClr val="0097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80" d="100"/>
          <a:sy n="80" d="100"/>
        </p:scale>
        <p:origin x="-2478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chart>
    <c:autoTitleDeleted val="1"/>
    <c:plotArea>
      <c:layout>
        <c:manualLayout>
          <c:layoutTarget val="inner"/>
          <c:xMode val="edge"/>
          <c:yMode val="edge"/>
          <c:x val="9.2591445205043879E-2"/>
          <c:y val="3.231092008110225E-2"/>
          <c:w val="0.89023892881797539"/>
          <c:h val="0.79614202229619013"/>
        </c:manualLayout>
      </c:layout>
      <c:lineChart>
        <c:grouping val="standard"/>
        <c:ser>
          <c:idx val="1"/>
          <c:order val="0"/>
          <c:tx>
            <c:strRef>
              <c:f>Tabelle1!$B$1</c:f>
              <c:strCache>
                <c:ptCount val="1"/>
                <c:pt idx="0">
                  <c:v>BIP real/K.</c:v>
                </c:pt>
              </c:strCache>
            </c:strRef>
          </c:tx>
          <c:spPr>
            <a:ln w="38100"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Tabelle1!$A$2:$A$68</c:f>
              <c:numCache>
                <c:formatCode>General</c:formatCode>
                <c:ptCount val="67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</c:numCache>
            </c:numRef>
          </c:cat>
          <c:val>
            <c:numRef>
              <c:f>Tabelle1!$B$2:$B$68</c:f>
              <c:numCache>
                <c:formatCode>#,##0</c:formatCode>
                <c:ptCount val="67"/>
                <c:pt idx="0">
                  <c:v>24591.761306218523</c:v>
                </c:pt>
                <c:pt idx="1">
                  <c:v>26170.528674393827</c:v>
                </c:pt>
                <c:pt idx="2">
                  <c:v>26035.252013243338</c:v>
                </c:pt>
                <c:pt idx="3">
                  <c:v>26543.142502764229</c:v>
                </c:pt>
                <c:pt idx="4">
                  <c:v>27644.109216668548</c:v>
                </c:pt>
                <c:pt idx="5">
                  <c:v>29052.943742728115</c:v>
                </c:pt>
                <c:pt idx="6">
                  <c:v>30514.373547339525</c:v>
                </c:pt>
                <c:pt idx="7">
                  <c:v>31336.061394518238</c:v>
                </c:pt>
                <c:pt idx="8">
                  <c:v>30277.193292249194</c:v>
                </c:pt>
                <c:pt idx="9">
                  <c:v>31757.648113665589</c:v>
                </c:pt>
                <c:pt idx="10">
                  <c:v>33501.597839704431</c:v>
                </c:pt>
                <c:pt idx="11">
                  <c:v>35861.980535744326</c:v>
                </c:pt>
                <c:pt idx="12">
                  <c:v>36649.194282065961</c:v>
                </c:pt>
                <c:pt idx="13">
                  <c:v>37573.613550384143</c:v>
                </c:pt>
                <c:pt idx="14">
                  <c:v>38732.990494573918</c:v>
                </c:pt>
                <c:pt idx="15">
                  <c:v>39373.237315412858</c:v>
                </c:pt>
                <c:pt idx="16">
                  <c:v>39948.234750245632</c:v>
                </c:pt>
                <c:pt idx="17">
                  <c:v>40673.921497246964</c:v>
                </c:pt>
                <c:pt idx="18">
                  <c:v>41624.410617313544</c:v>
                </c:pt>
                <c:pt idx="19">
                  <c:v>43434.774892320122</c:v>
                </c:pt>
                <c:pt idx="20">
                  <c:v>45712.70870315464</c:v>
                </c:pt>
                <c:pt idx="21">
                  <c:v>47479.506562695344</c:v>
                </c:pt>
                <c:pt idx="22">
                  <c:v>48800.564581284001</c:v>
                </c:pt>
                <c:pt idx="23">
                  <c:v>49907.422654192058</c:v>
                </c:pt>
                <c:pt idx="24">
                  <c:v>50188.514249302985</c:v>
                </c:pt>
                <c:pt idx="25">
                  <c:v>46600.796196606658</c:v>
                </c:pt>
                <c:pt idx="26">
                  <c:v>46467.631038020743</c:v>
                </c:pt>
                <c:pt idx="27">
                  <c:v>47843.587517291679</c:v>
                </c:pt>
                <c:pt idx="28">
                  <c:v>48171.35054026224</c:v>
                </c:pt>
                <c:pt idx="29">
                  <c:v>49289.451447146341</c:v>
                </c:pt>
                <c:pt idx="30">
                  <c:v>51300.40393708981</c:v>
                </c:pt>
                <c:pt idx="31">
                  <c:v>51861.337360850084</c:v>
                </c:pt>
                <c:pt idx="32">
                  <c:v>50879.791821957304</c:v>
                </c:pt>
                <c:pt idx="33">
                  <c:v>50910.899899783959</c:v>
                </c:pt>
                <c:pt idx="34">
                  <c:v>52294.697133094152</c:v>
                </c:pt>
                <c:pt idx="35">
                  <c:v>53980.123489978629</c:v>
                </c:pt>
                <c:pt idx="36">
                  <c:v>54738.057119884637</c:v>
                </c:pt>
                <c:pt idx="37">
                  <c:v>55277.067630287092</c:v>
                </c:pt>
                <c:pt idx="38">
                  <c:v>56711.648160409823</c:v>
                </c:pt>
                <c:pt idx="39">
                  <c:v>58692.456532975601</c:v>
                </c:pt>
                <c:pt idx="40">
                  <c:v>60357.958154305248</c:v>
                </c:pt>
                <c:pt idx="41">
                  <c:v>59067.598399034985</c:v>
                </c:pt>
                <c:pt idx="42">
                  <c:v>58303.352563864239</c:v>
                </c:pt>
                <c:pt idx="43">
                  <c:v>57680.379386103734</c:v>
                </c:pt>
                <c:pt idx="44">
                  <c:v>57904.719673467742</c:v>
                </c:pt>
                <c:pt idx="45">
                  <c:v>57764.974198529999</c:v>
                </c:pt>
                <c:pt idx="46">
                  <c:v>57688.778020263948</c:v>
                </c:pt>
                <c:pt idx="47">
                  <c:v>58709.028288620975</c:v>
                </c:pt>
                <c:pt idx="48">
                  <c:v>60185.746590043083</c:v>
                </c:pt>
                <c:pt idx="49">
                  <c:v>60794.077376109723</c:v>
                </c:pt>
                <c:pt idx="50">
                  <c:v>62666.081484727314</c:v>
                </c:pt>
                <c:pt idx="51">
                  <c:v>63152.520281645528</c:v>
                </c:pt>
                <c:pt idx="52">
                  <c:v>62763.692892392755</c:v>
                </c:pt>
                <c:pt idx="53">
                  <c:v>62277.379565765856</c:v>
                </c:pt>
                <c:pt idx="54">
                  <c:v>63349.565199872515</c:v>
                </c:pt>
                <c:pt idx="55">
                  <c:v>64609.757927065941</c:v>
                </c:pt>
                <c:pt idx="56">
                  <c:v>66637.977166847471</c:v>
                </c:pt>
                <c:pt idx="57">
                  <c:v>68743.469945441742</c:v>
                </c:pt>
                <c:pt idx="58">
                  <c:v>69447.3664571142</c:v>
                </c:pt>
                <c:pt idx="59">
                  <c:v>67144.116865010612</c:v>
                </c:pt>
                <c:pt idx="60">
                  <c:v>68381.673444879169</c:v>
                </c:pt>
                <c:pt idx="61">
                  <c:v>68860.075613698369</c:v>
                </c:pt>
                <c:pt idx="62">
                  <c:v>68843.083297333942</c:v>
                </c:pt>
                <c:pt idx="63">
                  <c:v>69256</c:v>
                </c:pt>
                <c:pt idx="64">
                  <c:v>69740</c:v>
                </c:pt>
                <c:pt idx="65">
                  <c:v>69531</c:v>
                </c:pt>
                <c:pt idx="66">
                  <c:v>69100</c:v>
                </c:pt>
              </c:numCache>
            </c:numRef>
          </c:val>
        </c:ser>
        <c:marker val="1"/>
        <c:axId val="86282624"/>
        <c:axId val="44827008"/>
      </c:lineChart>
      <c:catAx>
        <c:axId val="86282624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400"/>
            </a:pPr>
            <a:endParaRPr lang="de-DE"/>
          </a:p>
        </c:txPr>
        <c:crossAx val="44827008"/>
        <c:crosses val="autoZero"/>
        <c:auto val="1"/>
        <c:lblAlgn val="ctr"/>
        <c:lblOffset val="100"/>
      </c:catAx>
      <c:valAx>
        <c:axId val="44827008"/>
        <c:scaling>
          <c:orientation val="minMax"/>
          <c:max val="70000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600"/>
            </a:pPr>
            <a:endParaRPr lang="de-DE"/>
          </a:p>
        </c:txPr>
        <c:crossAx val="86282624"/>
        <c:crosses val="autoZero"/>
        <c:crossBetween val="between"/>
      </c:valAx>
    </c:plotArea>
    <c:plotVisOnly val="1"/>
  </c:chart>
  <c:txPr>
    <a:bodyPr/>
    <a:lstStyle/>
    <a:p>
      <a:pPr>
        <a:defRPr sz="1800" b="0">
          <a:latin typeface="Calibri" pitchFamily="34" charset="0"/>
        </a:defRPr>
      </a:pPr>
      <a:endParaRPr lang="de-DE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CE089-8C58-42A1-AD0F-6624C614D867}" type="datetimeFigureOut">
              <a:rPr lang="de-DE" smtClean="0"/>
              <a:pPr/>
              <a:t>13.07.2017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0ED92-6966-45A5-A782-56A94CD20A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308725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100" b="0" dirty="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CH" smtClean="0"/>
              <a:t>Peter Eisenhut, Aktuelle Volkswirtschaftslehre </a:t>
            </a:r>
            <a:endParaRPr lang="de-DE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33375"/>
            <a:ext cx="78438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400"/>
            </a:lvl1pPr>
          </a:lstStyle>
          <a:p>
            <a:pPr lvl="0"/>
            <a:r>
              <a:rPr lang="de-DE" smtClean="0"/>
              <a:t>Klicken Sie, um das Format des Titel-Masters zu bearbeiten.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33375"/>
            <a:ext cx="78438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Format des Titel-Masters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308725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100" dirty="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CH"/>
              <a:t>Peter Eisenhut, Aktuelle Volkswirtschaftslehre </a:t>
            </a:r>
            <a:endParaRPr lang="de-DE"/>
          </a:p>
        </p:txBody>
      </p:sp>
      <p:cxnSp>
        <p:nvCxnSpPr>
          <p:cNvPr id="10" name="Gerade Verbindung 9"/>
          <p:cNvCxnSpPr/>
          <p:nvPr/>
        </p:nvCxnSpPr>
        <p:spPr>
          <a:xfrm>
            <a:off x="428625" y="1214438"/>
            <a:ext cx="8286750" cy="1587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428625" y="6286500"/>
            <a:ext cx="8286750" cy="1588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Peter Eisenhut, Aktuelle Volkswirtschaftslehre </a:t>
            </a:r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Reales BIP pro Kopf </a:t>
            </a:r>
            <a:r>
              <a:rPr lang="de-CH" sz="1600" dirty="0" smtClean="0">
                <a:solidFill>
                  <a:schemeClr val="tx1"/>
                </a:solidFill>
              </a:rPr>
              <a:t>(Schweiz, zu Preisen von 2005)</a:t>
            </a:r>
            <a:endParaRPr lang="de-DE" sz="1600" dirty="0">
              <a:solidFill>
                <a:schemeClr val="tx1"/>
              </a:solidFill>
            </a:endParaRPr>
          </a:p>
        </p:txBody>
      </p:sp>
      <p:graphicFrame>
        <p:nvGraphicFramePr>
          <p:cNvPr id="14" name="Diagramm 13"/>
          <p:cNvGraphicFramePr/>
          <p:nvPr/>
        </p:nvGraphicFramePr>
        <p:xfrm>
          <a:off x="323528" y="1412776"/>
          <a:ext cx="8424936" cy="46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hteck 56"/>
          <p:cNvSpPr/>
          <p:nvPr/>
        </p:nvSpPr>
        <p:spPr bwMode="auto">
          <a:xfrm>
            <a:off x="339948" y="1340768"/>
            <a:ext cx="8496944" cy="48245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585276" y="6287459"/>
            <a:ext cx="8207375" cy="396875"/>
          </a:xfrm>
        </p:spPr>
        <p:txBody>
          <a:bodyPr/>
          <a:lstStyle/>
          <a:p>
            <a:pPr>
              <a:defRPr/>
            </a:pPr>
            <a:r>
              <a:rPr lang="de-CH" dirty="0" smtClean="0"/>
              <a:t>Peter Eisenhut, Aktuelle Volkswirtschaftslehre 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Die Bestimmungsfaktoren des Wachstums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Text Box 50"/>
          <p:cNvSpPr txBox="1">
            <a:spLocks noChangeArrowheads="1"/>
          </p:cNvSpPr>
          <p:nvPr/>
        </p:nvSpPr>
        <p:spPr bwMode="auto">
          <a:xfrm>
            <a:off x="3652316" y="1628800"/>
            <a:ext cx="1600200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600" b="0" dirty="0">
                <a:latin typeface="Calibri" pitchFamily="34" charset="0"/>
                <a:cs typeface="Arial" charset="0"/>
              </a:rPr>
              <a:t>Institutionelle </a:t>
            </a:r>
          </a:p>
          <a:p>
            <a:pPr algn="ctr">
              <a:spcBef>
                <a:spcPct val="50000"/>
              </a:spcBef>
            </a:pPr>
            <a:r>
              <a:rPr lang="de-DE" sz="1600" b="0" dirty="0">
                <a:latin typeface="Calibri" pitchFamily="34" charset="0"/>
                <a:cs typeface="Arial" charset="0"/>
              </a:rPr>
              <a:t>und übrige</a:t>
            </a:r>
          </a:p>
          <a:p>
            <a:pPr algn="ctr">
              <a:spcBef>
                <a:spcPct val="50000"/>
              </a:spcBef>
            </a:pPr>
            <a:r>
              <a:rPr lang="de-DE" sz="1600" b="0" dirty="0" err="1">
                <a:latin typeface="Calibri" pitchFamily="34" charset="0"/>
                <a:cs typeface="Arial" charset="0"/>
              </a:rPr>
              <a:t>Rahmenbe</a:t>
            </a:r>
            <a:r>
              <a:rPr lang="de-DE" sz="1600" b="0" dirty="0">
                <a:latin typeface="Calibri" pitchFamily="34" charset="0"/>
                <a:cs typeface="Arial" charset="0"/>
              </a:rPr>
              <a:t>-</a:t>
            </a:r>
          </a:p>
          <a:p>
            <a:pPr algn="ctr">
              <a:spcBef>
                <a:spcPct val="50000"/>
              </a:spcBef>
            </a:pPr>
            <a:r>
              <a:rPr lang="de-DE" sz="1600" b="0" dirty="0" err="1">
                <a:latin typeface="Calibri" pitchFamily="34" charset="0"/>
                <a:cs typeface="Arial" charset="0"/>
              </a:rPr>
              <a:t>dingungen</a:t>
            </a:r>
            <a:endParaRPr lang="de-DE" sz="1600" b="0" dirty="0">
              <a:latin typeface="Calibri" pitchFamily="34" charset="0"/>
              <a:cs typeface="Arial" charset="0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3724324" y="3140968"/>
            <a:ext cx="1728192" cy="115212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1600" b="0">
              <a:latin typeface="Calibri" pitchFamily="34" charset="0"/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528417" y="3357563"/>
            <a:ext cx="20526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de-DE" sz="18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Wirtschafts-</a:t>
            </a:r>
          </a:p>
          <a:p>
            <a:pPr algn="ctr">
              <a:spcBef>
                <a:spcPts val="0"/>
              </a:spcBef>
            </a:pPr>
            <a:r>
              <a:rPr lang="de-DE" sz="1800" dirty="0" err="1">
                <a:solidFill>
                  <a:schemeClr val="bg1"/>
                </a:solidFill>
                <a:latin typeface="Calibri" pitchFamily="34" charset="0"/>
                <a:cs typeface="Arial" charset="0"/>
              </a:rPr>
              <a:t>wachstum</a:t>
            </a:r>
            <a:endParaRPr lang="de-DE" sz="1800" dirty="0">
              <a:solidFill>
                <a:schemeClr val="bg1"/>
              </a:solidFill>
              <a:latin typeface="Calibri" pitchFamily="34" charset="0"/>
              <a:cs typeface="Arial" charset="0"/>
            </a:endParaRPr>
          </a:p>
        </p:txBody>
      </p:sp>
      <p:grpSp>
        <p:nvGrpSpPr>
          <p:cNvPr id="10" name="Group 56"/>
          <p:cNvGrpSpPr>
            <a:grpSpLocks/>
          </p:cNvGrpSpPr>
          <p:nvPr/>
        </p:nvGrpSpPr>
        <p:grpSpPr bwMode="auto">
          <a:xfrm>
            <a:off x="476697" y="1625535"/>
            <a:ext cx="3352800" cy="1787525"/>
            <a:chOff x="240" y="890"/>
            <a:chExt cx="2112" cy="1126"/>
          </a:xfrm>
        </p:grpSpPr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240" y="890"/>
              <a:ext cx="2112" cy="112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672" y="934"/>
              <a:ext cx="1296" cy="384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1056" y="1049"/>
              <a:ext cx="60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600" dirty="0">
                  <a:latin typeface="Calibri" pitchFamily="34" charset="0"/>
                  <a:cs typeface="Arial" charset="0"/>
                </a:rPr>
                <a:t>Arbeit</a:t>
              </a:r>
            </a:p>
          </p:txBody>
        </p:sp>
        <p:sp>
          <p:nvSpPr>
            <p:cNvPr id="14" name="Oval 20"/>
            <p:cNvSpPr>
              <a:spLocks noChangeArrowheads="1"/>
            </p:cNvSpPr>
            <p:nvPr/>
          </p:nvSpPr>
          <p:spPr bwMode="auto">
            <a:xfrm>
              <a:off x="288" y="1344"/>
              <a:ext cx="960" cy="624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5" name="Oval 21"/>
            <p:cNvSpPr>
              <a:spLocks noChangeArrowheads="1"/>
            </p:cNvSpPr>
            <p:nvPr/>
          </p:nvSpPr>
          <p:spPr bwMode="auto">
            <a:xfrm>
              <a:off x="1344" y="1344"/>
              <a:ext cx="960" cy="624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6" name="Text Box 28"/>
            <p:cNvSpPr txBox="1">
              <a:spLocks noChangeArrowheads="1"/>
            </p:cNvSpPr>
            <p:nvPr/>
          </p:nvSpPr>
          <p:spPr bwMode="auto">
            <a:xfrm>
              <a:off x="240" y="1440"/>
              <a:ext cx="105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de-DE" sz="1600" b="0" dirty="0">
                  <a:latin typeface="Calibri" pitchFamily="34" charset="0"/>
                  <a:cs typeface="Arial" charset="0"/>
                </a:rPr>
                <a:t>Arbeitskräfte-</a:t>
              </a:r>
            </a:p>
            <a:p>
              <a:pPr algn="ctr">
                <a:spcBef>
                  <a:spcPts val="0"/>
                </a:spcBef>
              </a:pPr>
              <a:r>
                <a:rPr lang="de-DE" sz="1600" b="0" dirty="0">
                  <a:latin typeface="Calibri" pitchFamily="34" charset="0"/>
                  <a:cs typeface="Arial" charset="0"/>
                </a:rPr>
                <a:t>potenzial</a:t>
              </a:r>
            </a:p>
          </p:txBody>
        </p:sp>
        <p:sp>
          <p:nvSpPr>
            <p:cNvPr id="17" name="Text Box 29"/>
            <p:cNvSpPr txBox="1">
              <a:spLocks noChangeArrowheads="1"/>
            </p:cNvSpPr>
            <p:nvPr/>
          </p:nvSpPr>
          <p:spPr bwMode="auto">
            <a:xfrm>
              <a:off x="1296" y="1440"/>
              <a:ext cx="105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de-DE" sz="1600" b="0" dirty="0">
                  <a:latin typeface="Calibri" pitchFamily="34" charset="0"/>
                  <a:cs typeface="Arial" charset="0"/>
                </a:rPr>
                <a:t>Arbeits-</a:t>
              </a:r>
            </a:p>
            <a:p>
              <a:pPr algn="ctr">
                <a:spcBef>
                  <a:spcPts val="0"/>
                </a:spcBef>
              </a:pPr>
              <a:r>
                <a:rPr lang="de-DE" sz="1600" b="0" dirty="0" err="1">
                  <a:latin typeface="Calibri" pitchFamily="34" charset="0"/>
                  <a:cs typeface="Arial" charset="0"/>
                </a:rPr>
                <a:t>produktivtiät</a:t>
              </a:r>
              <a:endParaRPr lang="de-DE" sz="1600" b="0" dirty="0">
                <a:latin typeface="Calibri" pitchFamily="34" charset="0"/>
                <a:cs typeface="Arial" charset="0"/>
              </a:endParaRPr>
            </a:p>
          </p:txBody>
        </p:sp>
      </p:grpSp>
      <p:grpSp>
        <p:nvGrpSpPr>
          <p:cNvPr id="19" name="Group 58"/>
          <p:cNvGrpSpPr>
            <a:grpSpLocks/>
          </p:cNvGrpSpPr>
          <p:nvPr/>
        </p:nvGrpSpPr>
        <p:grpSpPr bwMode="auto">
          <a:xfrm>
            <a:off x="5227234" y="4035952"/>
            <a:ext cx="3560768" cy="1836738"/>
            <a:chOff x="3420" y="2971"/>
            <a:chExt cx="2243" cy="1157"/>
          </a:xfrm>
        </p:grpSpPr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3456" y="2971"/>
              <a:ext cx="2112" cy="1157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21" name="Oval 18"/>
            <p:cNvSpPr>
              <a:spLocks noChangeArrowheads="1"/>
            </p:cNvSpPr>
            <p:nvPr/>
          </p:nvSpPr>
          <p:spPr bwMode="auto">
            <a:xfrm>
              <a:off x="3744" y="3020"/>
              <a:ext cx="1584" cy="38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3887" y="3114"/>
              <a:ext cx="177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600" dirty="0" smtClean="0">
                  <a:latin typeface="Calibri" pitchFamily="34" charset="0"/>
                  <a:cs typeface="Arial" charset="0"/>
                </a:rPr>
                <a:t>Natürliche </a:t>
              </a:r>
              <a:r>
                <a:rPr lang="de-DE" sz="1600" dirty="0">
                  <a:latin typeface="Calibri" pitchFamily="34" charset="0"/>
                  <a:cs typeface="Arial" charset="0"/>
                </a:rPr>
                <a:t>Ressourcen</a:t>
              </a: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3504" y="3456"/>
              <a:ext cx="960" cy="62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4560" y="3456"/>
              <a:ext cx="960" cy="62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25" name="Text Box 32"/>
            <p:cNvSpPr txBox="1">
              <a:spLocks noChangeArrowheads="1"/>
            </p:cNvSpPr>
            <p:nvPr/>
          </p:nvSpPr>
          <p:spPr bwMode="auto">
            <a:xfrm>
              <a:off x="3420" y="3555"/>
              <a:ext cx="109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de-DE" sz="1600" b="0" dirty="0" smtClean="0">
                  <a:latin typeface="Calibri" pitchFamily="34" charset="0"/>
                  <a:cs typeface="Arial" charset="0"/>
                </a:rPr>
                <a:t>Menge der </a:t>
              </a:r>
              <a:r>
                <a:rPr lang="de-DE" sz="1600" b="0" dirty="0">
                  <a:latin typeface="Calibri" pitchFamily="34" charset="0"/>
                  <a:cs typeface="Arial" charset="0"/>
                </a:rPr>
                <a:t>nat. </a:t>
              </a:r>
            </a:p>
            <a:p>
              <a:pPr algn="ctr">
                <a:spcBef>
                  <a:spcPts val="0"/>
                </a:spcBef>
              </a:pPr>
              <a:r>
                <a:rPr lang="de-DE" sz="1600" b="0" dirty="0">
                  <a:latin typeface="Calibri" pitchFamily="34" charset="0"/>
                  <a:cs typeface="Arial" charset="0"/>
                </a:rPr>
                <a:t>Ressourcen</a:t>
              </a:r>
            </a:p>
          </p:txBody>
        </p:sp>
        <p:sp>
          <p:nvSpPr>
            <p:cNvPr id="26" name="Text Box 33"/>
            <p:cNvSpPr txBox="1">
              <a:spLocks noChangeArrowheads="1"/>
            </p:cNvSpPr>
            <p:nvPr/>
          </p:nvSpPr>
          <p:spPr bwMode="auto">
            <a:xfrm>
              <a:off x="4512" y="3552"/>
              <a:ext cx="105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de-DE" sz="1600" b="0" dirty="0">
                  <a:latin typeface="Calibri" pitchFamily="34" charset="0"/>
                  <a:cs typeface="Arial" charset="0"/>
                </a:rPr>
                <a:t>Ressourcen-</a:t>
              </a:r>
            </a:p>
            <a:p>
              <a:pPr algn="ctr">
                <a:spcBef>
                  <a:spcPts val="0"/>
                </a:spcBef>
              </a:pPr>
              <a:r>
                <a:rPr lang="de-DE" sz="1600" b="0" dirty="0" err="1">
                  <a:latin typeface="Calibri" pitchFamily="34" charset="0"/>
                  <a:cs typeface="Arial" charset="0"/>
                </a:rPr>
                <a:t>produktivität</a:t>
              </a:r>
              <a:endParaRPr lang="de-DE" sz="1600" b="0" dirty="0">
                <a:latin typeface="Calibri" pitchFamily="34" charset="0"/>
                <a:cs typeface="Arial" charset="0"/>
              </a:endParaRPr>
            </a:p>
          </p:txBody>
        </p:sp>
      </p:grpSp>
      <p:grpSp>
        <p:nvGrpSpPr>
          <p:cNvPr id="28" name="Group 59"/>
          <p:cNvGrpSpPr>
            <a:grpSpLocks/>
          </p:cNvGrpSpPr>
          <p:nvPr/>
        </p:nvGrpSpPr>
        <p:grpSpPr bwMode="auto">
          <a:xfrm>
            <a:off x="5252474" y="1557305"/>
            <a:ext cx="3352800" cy="1749425"/>
            <a:chOff x="3456" y="914"/>
            <a:chExt cx="2112" cy="1102"/>
          </a:xfrm>
        </p:grpSpPr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3456" y="914"/>
              <a:ext cx="2112" cy="11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30" name="Oval 14"/>
            <p:cNvSpPr>
              <a:spLocks noChangeArrowheads="1"/>
            </p:cNvSpPr>
            <p:nvPr/>
          </p:nvSpPr>
          <p:spPr bwMode="auto">
            <a:xfrm>
              <a:off x="3936" y="954"/>
              <a:ext cx="1296" cy="38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31" name="Text Box 15"/>
            <p:cNvSpPr txBox="1">
              <a:spLocks noChangeArrowheads="1"/>
            </p:cNvSpPr>
            <p:nvPr/>
          </p:nvSpPr>
          <p:spPr bwMode="auto">
            <a:xfrm>
              <a:off x="4176" y="1049"/>
              <a:ext cx="96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600" dirty="0">
                  <a:latin typeface="Calibri" pitchFamily="34" charset="0"/>
                  <a:cs typeface="Arial" charset="0"/>
                </a:rPr>
                <a:t>Realkapital</a:t>
              </a:r>
            </a:p>
          </p:txBody>
        </p:sp>
        <p:sp>
          <p:nvSpPr>
            <p:cNvPr id="32" name="Oval 22"/>
            <p:cNvSpPr>
              <a:spLocks noChangeArrowheads="1"/>
            </p:cNvSpPr>
            <p:nvPr/>
          </p:nvSpPr>
          <p:spPr bwMode="auto">
            <a:xfrm>
              <a:off x="3552" y="1344"/>
              <a:ext cx="960" cy="6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33" name="Oval 23"/>
            <p:cNvSpPr>
              <a:spLocks noChangeArrowheads="1"/>
            </p:cNvSpPr>
            <p:nvPr/>
          </p:nvSpPr>
          <p:spPr bwMode="auto">
            <a:xfrm>
              <a:off x="4560" y="1344"/>
              <a:ext cx="960" cy="6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34" name="Text Box 30"/>
            <p:cNvSpPr txBox="1">
              <a:spLocks noChangeArrowheads="1"/>
            </p:cNvSpPr>
            <p:nvPr/>
          </p:nvSpPr>
          <p:spPr bwMode="auto">
            <a:xfrm>
              <a:off x="3504" y="1440"/>
              <a:ext cx="105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de-DE" sz="1600" b="0" dirty="0">
                  <a:latin typeface="Calibri" pitchFamily="34" charset="0"/>
                  <a:cs typeface="Arial" charset="0"/>
                </a:rPr>
                <a:t>Menge des</a:t>
              </a:r>
            </a:p>
            <a:p>
              <a:pPr algn="ctr">
                <a:spcBef>
                  <a:spcPts val="0"/>
                </a:spcBef>
              </a:pPr>
              <a:r>
                <a:rPr lang="de-DE" sz="1600" b="0" dirty="0">
                  <a:latin typeface="Calibri" pitchFamily="34" charset="0"/>
                  <a:cs typeface="Arial" charset="0"/>
                </a:rPr>
                <a:t>Realkapitals</a:t>
              </a:r>
            </a:p>
          </p:txBody>
        </p:sp>
        <p:sp>
          <p:nvSpPr>
            <p:cNvPr id="35" name="Text Box 31"/>
            <p:cNvSpPr txBox="1">
              <a:spLocks noChangeArrowheads="1"/>
            </p:cNvSpPr>
            <p:nvPr/>
          </p:nvSpPr>
          <p:spPr bwMode="auto">
            <a:xfrm>
              <a:off x="4512" y="1440"/>
              <a:ext cx="105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de-DE" sz="1600" b="0" dirty="0">
                  <a:latin typeface="Calibri" pitchFamily="34" charset="0"/>
                  <a:cs typeface="Arial" charset="0"/>
                </a:rPr>
                <a:t>Kapital-</a:t>
              </a:r>
            </a:p>
            <a:p>
              <a:pPr algn="ctr">
                <a:spcBef>
                  <a:spcPts val="0"/>
                </a:spcBef>
              </a:pPr>
              <a:r>
                <a:rPr lang="de-DE" sz="1600" b="0" dirty="0" err="1">
                  <a:latin typeface="Calibri" pitchFamily="34" charset="0"/>
                  <a:cs typeface="Arial" charset="0"/>
                </a:rPr>
                <a:t>produktivität</a:t>
              </a:r>
              <a:endParaRPr lang="de-DE" sz="1600" b="0" dirty="0">
                <a:latin typeface="Calibri" pitchFamily="34" charset="0"/>
                <a:cs typeface="Arial" charset="0"/>
              </a:endParaRPr>
            </a:p>
          </p:txBody>
        </p:sp>
      </p:grpSp>
      <p:grpSp>
        <p:nvGrpSpPr>
          <p:cNvPr id="37" name="Group 57"/>
          <p:cNvGrpSpPr>
            <a:grpSpLocks/>
          </p:cNvGrpSpPr>
          <p:nvPr/>
        </p:nvGrpSpPr>
        <p:grpSpPr bwMode="auto">
          <a:xfrm>
            <a:off x="455431" y="3976608"/>
            <a:ext cx="3657600" cy="1957035"/>
            <a:chOff x="240" y="2954"/>
            <a:chExt cx="2304" cy="1199"/>
          </a:xfrm>
        </p:grpSpPr>
        <p:sp>
          <p:nvSpPr>
            <p:cNvPr id="38" name="Rectangle 10"/>
            <p:cNvSpPr>
              <a:spLocks noChangeArrowheads="1"/>
            </p:cNvSpPr>
            <p:nvPr/>
          </p:nvSpPr>
          <p:spPr bwMode="auto">
            <a:xfrm>
              <a:off x="240" y="2954"/>
              <a:ext cx="2112" cy="116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39" name="Oval 16"/>
            <p:cNvSpPr>
              <a:spLocks noChangeArrowheads="1"/>
            </p:cNvSpPr>
            <p:nvPr/>
          </p:nvSpPr>
          <p:spPr bwMode="auto">
            <a:xfrm>
              <a:off x="624" y="2987"/>
              <a:ext cx="1296" cy="384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40" name="Text Box 17"/>
            <p:cNvSpPr txBox="1">
              <a:spLocks noChangeArrowheads="1"/>
            </p:cNvSpPr>
            <p:nvPr/>
          </p:nvSpPr>
          <p:spPr bwMode="auto">
            <a:xfrm>
              <a:off x="1008" y="3069"/>
              <a:ext cx="70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600" dirty="0">
                  <a:latin typeface="Calibri" pitchFamily="34" charset="0"/>
                  <a:cs typeface="Arial" charset="0"/>
                </a:rPr>
                <a:t>Wissen</a:t>
              </a:r>
            </a:p>
          </p:txBody>
        </p:sp>
        <p:sp>
          <p:nvSpPr>
            <p:cNvPr id="41" name="Oval 24"/>
            <p:cNvSpPr>
              <a:spLocks noChangeArrowheads="1"/>
            </p:cNvSpPr>
            <p:nvPr/>
          </p:nvSpPr>
          <p:spPr bwMode="auto">
            <a:xfrm>
              <a:off x="288" y="3456"/>
              <a:ext cx="960" cy="624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42" name="Oval 35"/>
            <p:cNvSpPr>
              <a:spLocks noChangeArrowheads="1"/>
            </p:cNvSpPr>
            <p:nvPr/>
          </p:nvSpPr>
          <p:spPr bwMode="auto">
            <a:xfrm>
              <a:off x="1344" y="3456"/>
              <a:ext cx="960" cy="624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43" name="Text Box 34"/>
            <p:cNvSpPr txBox="1">
              <a:spLocks noChangeArrowheads="1"/>
            </p:cNvSpPr>
            <p:nvPr/>
          </p:nvSpPr>
          <p:spPr bwMode="auto">
            <a:xfrm>
              <a:off x="1152" y="3552"/>
              <a:ext cx="1392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de-DE" sz="1600" b="0" dirty="0">
                  <a:latin typeface="Calibri" pitchFamily="34" charset="0"/>
                  <a:cs typeface="Arial" charset="0"/>
                </a:rPr>
                <a:t>Technischer </a:t>
              </a:r>
              <a:endParaRPr lang="de-DE" sz="1600" b="0" dirty="0" smtClean="0">
                <a:latin typeface="Calibri" pitchFamily="34" charset="0"/>
                <a:cs typeface="Arial" charset="0"/>
              </a:endParaRPr>
            </a:p>
            <a:p>
              <a:pPr algn="ctr">
                <a:spcBef>
                  <a:spcPts val="0"/>
                </a:spcBef>
              </a:pPr>
              <a:r>
                <a:rPr lang="de-DE" sz="1600" b="0" dirty="0" smtClean="0">
                  <a:latin typeface="Calibri" pitchFamily="34" charset="0"/>
                  <a:cs typeface="Arial" charset="0"/>
                </a:rPr>
                <a:t>Fortschritt</a:t>
              </a:r>
              <a:endParaRPr lang="de-DE" sz="1600" b="0" dirty="0">
                <a:latin typeface="Calibri" pitchFamily="34" charset="0"/>
                <a:cs typeface="Arial" charset="0"/>
              </a:endParaRPr>
            </a:p>
            <a:p>
              <a:pPr algn="ctr"/>
              <a:r>
                <a:rPr lang="de-DE" sz="1600" b="0" dirty="0">
                  <a:latin typeface="Calibri" pitchFamily="34" charset="0"/>
                  <a:cs typeface="Arial" charset="0"/>
                </a:rPr>
                <a:t> </a:t>
              </a:r>
            </a:p>
          </p:txBody>
        </p:sp>
        <p:sp>
          <p:nvSpPr>
            <p:cNvPr id="44" name="Text Box 36"/>
            <p:cNvSpPr txBox="1">
              <a:spLocks noChangeArrowheads="1"/>
            </p:cNvSpPr>
            <p:nvPr/>
          </p:nvSpPr>
          <p:spPr bwMode="auto">
            <a:xfrm>
              <a:off x="240" y="3552"/>
              <a:ext cx="105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de-DE" sz="1600" b="0" dirty="0">
                  <a:latin typeface="Calibri" pitchFamily="34" charset="0"/>
                  <a:cs typeface="Arial" charset="0"/>
                </a:rPr>
                <a:t>Human-</a:t>
              </a:r>
            </a:p>
            <a:p>
              <a:pPr algn="ctr">
                <a:spcBef>
                  <a:spcPts val="0"/>
                </a:spcBef>
              </a:pPr>
              <a:r>
                <a:rPr lang="de-DE" sz="1600" b="0" dirty="0">
                  <a:latin typeface="Calibri" pitchFamily="34" charset="0"/>
                  <a:cs typeface="Arial" charset="0"/>
                </a:rPr>
                <a:t>kapital</a:t>
              </a:r>
            </a:p>
          </p:txBody>
        </p:sp>
      </p:grpSp>
      <p:sp>
        <p:nvSpPr>
          <p:cNvPr id="46" name="Line 45"/>
          <p:cNvSpPr>
            <a:spLocks noChangeShapeType="1"/>
          </p:cNvSpPr>
          <p:nvPr/>
        </p:nvSpPr>
        <p:spPr bwMode="auto">
          <a:xfrm flipH="1">
            <a:off x="3652316" y="2636912"/>
            <a:ext cx="1584176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 sz="1600" b="0">
              <a:latin typeface="Calibri" pitchFamily="34" charset="0"/>
            </a:endParaRPr>
          </a:p>
        </p:txBody>
      </p:sp>
      <p:sp>
        <p:nvSpPr>
          <p:cNvPr id="47" name="Line 46"/>
          <p:cNvSpPr>
            <a:spLocks noChangeShapeType="1"/>
          </p:cNvSpPr>
          <p:nvPr/>
        </p:nvSpPr>
        <p:spPr bwMode="auto">
          <a:xfrm flipV="1">
            <a:off x="2716212" y="3284984"/>
            <a:ext cx="0" cy="72008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 sz="1600" b="0">
              <a:latin typeface="Calibri" pitchFamily="34" charset="0"/>
            </a:endParaRPr>
          </a:p>
        </p:txBody>
      </p:sp>
      <p:grpSp>
        <p:nvGrpSpPr>
          <p:cNvPr id="48" name="Group 61"/>
          <p:cNvGrpSpPr>
            <a:grpSpLocks/>
          </p:cNvGrpSpPr>
          <p:nvPr/>
        </p:nvGrpSpPr>
        <p:grpSpPr bwMode="auto">
          <a:xfrm>
            <a:off x="1996132" y="5826530"/>
            <a:ext cx="6019800" cy="228600"/>
            <a:chOff x="1296" y="4032"/>
            <a:chExt cx="3792" cy="144"/>
          </a:xfrm>
        </p:grpSpPr>
        <p:sp>
          <p:nvSpPr>
            <p:cNvPr id="49" name="Line 42"/>
            <p:cNvSpPr>
              <a:spLocks noChangeShapeType="1"/>
            </p:cNvSpPr>
            <p:nvPr/>
          </p:nvSpPr>
          <p:spPr bwMode="auto">
            <a:xfrm flipH="1">
              <a:off x="1309" y="4072"/>
              <a:ext cx="0" cy="91"/>
            </a:xfrm>
            <a:prstGeom prst="line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</a:endParaRPr>
            </a:p>
          </p:txBody>
        </p:sp>
        <p:sp>
          <p:nvSpPr>
            <p:cNvPr id="50" name="Line 43"/>
            <p:cNvSpPr>
              <a:spLocks noChangeShapeType="1"/>
            </p:cNvSpPr>
            <p:nvPr/>
          </p:nvSpPr>
          <p:spPr bwMode="auto">
            <a:xfrm>
              <a:off x="1296" y="4176"/>
              <a:ext cx="3792" cy="0"/>
            </a:xfrm>
            <a:prstGeom prst="line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</a:endParaRPr>
            </a:p>
          </p:txBody>
        </p:sp>
        <p:sp>
          <p:nvSpPr>
            <p:cNvPr id="51" name="Line 47"/>
            <p:cNvSpPr>
              <a:spLocks noChangeShapeType="1"/>
            </p:cNvSpPr>
            <p:nvPr/>
          </p:nvSpPr>
          <p:spPr bwMode="auto">
            <a:xfrm flipV="1">
              <a:off x="5088" y="4032"/>
              <a:ext cx="0" cy="144"/>
            </a:xfrm>
            <a:prstGeom prst="line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</a:endParaRPr>
            </a:p>
          </p:txBody>
        </p:sp>
      </p:grpSp>
      <p:sp>
        <p:nvSpPr>
          <p:cNvPr id="52" name="Line 48"/>
          <p:cNvSpPr>
            <a:spLocks noChangeShapeType="1"/>
          </p:cNvSpPr>
          <p:nvPr/>
        </p:nvSpPr>
        <p:spPr bwMode="auto">
          <a:xfrm flipV="1">
            <a:off x="8332836" y="3284984"/>
            <a:ext cx="0" cy="1656184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de-DE" sz="1600" b="0">
              <a:latin typeface="Calibri" pitchFamily="34" charset="0"/>
            </a:endParaRPr>
          </a:p>
        </p:txBody>
      </p:sp>
      <p:grpSp>
        <p:nvGrpSpPr>
          <p:cNvPr id="53" name="Group 62"/>
          <p:cNvGrpSpPr>
            <a:grpSpLocks/>
          </p:cNvGrpSpPr>
          <p:nvPr/>
        </p:nvGrpSpPr>
        <p:grpSpPr bwMode="auto">
          <a:xfrm>
            <a:off x="7949604" y="2603502"/>
            <a:ext cx="838200" cy="3441701"/>
            <a:chOff x="5088" y="1640"/>
            <a:chExt cx="528" cy="2168"/>
          </a:xfrm>
        </p:grpSpPr>
        <p:sp>
          <p:nvSpPr>
            <p:cNvPr id="54" name="Line 44"/>
            <p:cNvSpPr>
              <a:spLocks noChangeShapeType="1"/>
            </p:cNvSpPr>
            <p:nvPr/>
          </p:nvSpPr>
          <p:spPr bwMode="auto">
            <a:xfrm flipV="1">
              <a:off x="5602" y="1640"/>
              <a:ext cx="14" cy="2158"/>
            </a:xfrm>
            <a:prstGeom prst="line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</a:endParaRPr>
            </a:p>
          </p:txBody>
        </p:sp>
        <p:sp>
          <p:nvSpPr>
            <p:cNvPr id="55" name="Line 49"/>
            <p:cNvSpPr>
              <a:spLocks noChangeShapeType="1"/>
            </p:cNvSpPr>
            <p:nvPr/>
          </p:nvSpPr>
          <p:spPr bwMode="auto">
            <a:xfrm flipH="1">
              <a:off x="5472" y="1653"/>
              <a:ext cx="144" cy="0"/>
            </a:xfrm>
            <a:prstGeom prst="line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</a:endParaRPr>
            </a:p>
          </p:txBody>
        </p:sp>
        <p:sp>
          <p:nvSpPr>
            <p:cNvPr id="56" name="Line 60"/>
            <p:cNvSpPr>
              <a:spLocks noChangeShapeType="1"/>
            </p:cNvSpPr>
            <p:nvPr/>
          </p:nvSpPr>
          <p:spPr bwMode="auto">
            <a:xfrm>
              <a:off x="5088" y="3808"/>
              <a:ext cx="528" cy="0"/>
            </a:xfrm>
            <a:prstGeom prst="line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sz="1600" b="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Peter Eisenhut, Aktuelle Volkswirtschaftslehre </a:t>
            </a:r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Ansatzpunkte für die Wirtschaftspolitik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39552" y="5009386"/>
            <a:ext cx="187220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CH" sz="1600" b="0" dirty="0">
                <a:latin typeface="Calibri" pitchFamily="34" charset="0"/>
              </a:rPr>
              <a:t>Mehr </a:t>
            </a:r>
            <a:r>
              <a:rPr lang="de-CH" sz="1600" b="0" dirty="0" smtClean="0">
                <a:latin typeface="Calibri" pitchFamily="34" charset="0"/>
              </a:rPr>
              <a:t>Zuwanderung von Erwerbstätigen</a:t>
            </a:r>
            <a:endParaRPr lang="de-CH" sz="1600" b="0" dirty="0">
              <a:latin typeface="Calibri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351232" y="4999688"/>
            <a:ext cx="144303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CH" sz="1600" b="0">
                <a:latin typeface="Calibri" pitchFamily="34" charset="0"/>
              </a:rPr>
              <a:t>Höhere Erwerbsquote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98874" y="3785250"/>
            <a:ext cx="1357292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CH" sz="1600" b="0" dirty="0">
                <a:latin typeface="Calibri" pitchFamily="34" charset="0"/>
              </a:rPr>
              <a:t>Mehr Erwerbstätige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419350" y="3785250"/>
            <a:ext cx="1724022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CH" sz="1600" b="0" dirty="0">
                <a:latin typeface="Calibri" pitchFamily="34" charset="0"/>
              </a:rPr>
              <a:t>Mehr Arb.std. pro Erwerbstätigen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090613" y="2785125"/>
            <a:ext cx="2266941" cy="33855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CH" sz="1600" dirty="0">
                <a:solidFill>
                  <a:schemeClr val="bg1"/>
                </a:solidFill>
                <a:latin typeface="Calibri" pitchFamily="34" charset="0"/>
              </a:rPr>
              <a:t>Mehr Arbeitsstunden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5357813" y="2785125"/>
            <a:ext cx="2428897" cy="33855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CH" sz="1600" dirty="0">
                <a:solidFill>
                  <a:schemeClr val="bg1"/>
                </a:solidFill>
                <a:latin typeface="Calibri" pitchFamily="34" charset="0"/>
              </a:rPr>
              <a:t>Höhere  Produktivität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552950" y="3785250"/>
            <a:ext cx="1233496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CH" sz="1600" b="0">
                <a:latin typeface="Calibri" pitchFamily="34" charset="0"/>
              </a:rPr>
              <a:t>Mehr Sachkapital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047885" y="3785250"/>
            <a:ext cx="142877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CH" sz="1600" b="0" dirty="0">
                <a:latin typeface="Calibri" pitchFamily="34" charset="0"/>
              </a:rPr>
              <a:t>Mehr Humankapital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7715838" y="3785250"/>
            <a:ext cx="943004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CH" sz="1600" b="0" dirty="0">
                <a:latin typeface="Calibri" pitchFamily="34" charset="0"/>
              </a:rPr>
              <a:t>Mehr Technik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3150913" y="1719103"/>
            <a:ext cx="2357191" cy="33855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CH" sz="1600" dirty="0">
                <a:solidFill>
                  <a:schemeClr val="bg1"/>
                </a:solidFill>
                <a:latin typeface="Calibri" pitchFamily="34" charset="0"/>
              </a:rPr>
              <a:t>Wachstum BIP pro Kopf</a:t>
            </a:r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4572000" y="2085430"/>
            <a:ext cx="0" cy="43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sz="1600" b="0">
              <a:latin typeface="Calibri" pitchFamily="34" charset="0"/>
            </a:endParaRP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2286000" y="2504138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sz="1600" b="0">
              <a:latin typeface="Calibri" pitchFamily="34" charset="0"/>
            </a:endParaRPr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2286000" y="2504138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sz="1600" b="0">
              <a:latin typeface="Calibri" pitchFamily="34" charset="0"/>
            </a:endParaRPr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6781800" y="2504138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sz="1600" b="0">
              <a:latin typeface="Calibri" pitchFamily="34" charset="0"/>
            </a:endParaRPr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>
            <a:off x="2286000" y="3163950"/>
            <a:ext cx="0" cy="25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sz="1600" b="0">
              <a:latin typeface="Calibri" pitchFamily="34" charset="0"/>
            </a:endParaRPr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>
            <a:off x="5105400" y="3394725"/>
            <a:ext cx="313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sz="1600" b="0">
              <a:latin typeface="Calibri" pitchFamily="34" charset="0"/>
            </a:endParaRPr>
          </a:p>
        </p:txBody>
      </p:sp>
      <p:sp>
        <p:nvSpPr>
          <p:cNvPr id="22" name="Line 25"/>
          <p:cNvSpPr>
            <a:spLocks noChangeShapeType="1"/>
          </p:cNvSpPr>
          <p:nvPr/>
        </p:nvSpPr>
        <p:spPr bwMode="auto">
          <a:xfrm>
            <a:off x="990600" y="3412188"/>
            <a:ext cx="266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sz="1600" b="0">
              <a:latin typeface="Calibri" pitchFamily="34" charset="0"/>
            </a:endParaRPr>
          </a:p>
        </p:txBody>
      </p:sp>
      <p:sp>
        <p:nvSpPr>
          <p:cNvPr id="23" name="Line 26"/>
          <p:cNvSpPr>
            <a:spLocks noChangeShapeType="1"/>
          </p:cNvSpPr>
          <p:nvPr/>
        </p:nvSpPr>
        <p:spPr bwMode="auto">
          <a:xfrm>
            <a:off x="1000100" y="3403757"/>
            <a:ext cx="0" cy="39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sz="1600" b="0">
              <a:latin typeface="Calibri" pitchFamily="34" charset="0"/>
            </a:endParaRPr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>
            <a:off x="3657600" y="3412188"/>
            <a:ext cx="0" cy="39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sz="1600" b="0">
              <a:latin typeface="Calibri" pitchFamily="34" charset="0"/>
            </a:endParaRPr>
          </a:p>
        </p:txBody>
      </p:sp>
      <p:sp>
        <p:nvSpPr>
          <p:cNvPr id="25" name="Line 28"/>
          <p:cNvSpPr>
            <a:spLocks noChangeShapeType="1"/>
          </p:cNvSpPr>
          <p:nvPr/>
        </p:nvSpPr>
        <p:spPr bwMode="auto">
          <a:xfrm>
            <a:off x="6781800" y="3174768"/>
            <a:ext cx="0" cy="21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sz="1600" b="0">
              <a:latin typeface="Calibri" pitchFamily="34" charset="0"/>
            </a:endParaRPr>
          </a:p>
        </p:txBody>
      </p:sp>
      <p:sp>
        <p:nvSpPr>
          <p:cNvPr id="26" name="Line 29"/>
          <p:cNvSpPr>
            <a:spLocks noChangeShapeType="1"/>
          </p:cNvSpPr>
          <p:nvPr/>
        </p:nvSpPr>
        <p:spPr bwMode="auto">
          <a:xfrm>
            <a:off x="5105400" y="3394725"/>
            <a:ext cx="0" cy="39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sz="1600" b="0">
              <a:latin typeface="Calibri" pitchFamily="34" charset="0"/>
            </a:endParaRPr>
          </a:p>
        </p:txBody>
      </p:sp>
      <p:sp>
        <p:nvSpPr>
          <p:cNvPr id="27" name="Line 30"/>
          <p:cNvSpPr>
            <a:spLocks noChangeShapeType="1"/>
          </p:cNvSpPr>
          <p:nvPr/>
        </p:nvSpPr>
        <p:spPr bwMode="auto">
          <a:xfrm>
            <a:off x="6781800" y="3394725"/>
            <a:ext cx="0" cy="39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sz="1600" b="0">
              <a:latin typeface="Calibri" pitchFamily="34" charset="0"/>
            </a:endParaRPr>
          </a:p>
        </p:txBody>
      </p:sp>
      <p:sp>
        <p:nvSpPr>
          <p:cNvPr id="28" name="Line 31"/>
          <p:cNvSpPr>
            <a:spLocks noChangeShapeType="1"/>
          </p:cNvSpPr>
          <p:nvPr/>
        </p:nvSpPr>
        <p:spPr bwMode="auto">
          <a:xfrm>
            <a:off x="8231952" y="3394725"/>
            <a:ext cx="0" cy="39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sz="1600" b="0">
              <a:latin typeface="Calibri" pitchFamily="34" charset="0"/>
            </a:endParaRPr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>
            <a:off x="990600" y="4377976"/>
            <a:ext cx="0" cy="36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sz="1600" b="0">
              <a:latin typeface="Calibri" pitchFamily="34" charset="0"/>
            </a:endParaRPr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>
            <a:off x="990600" y="4699650"/>
            <a:ext cx="297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sz="1600" b="0">
              <a:latin typeface="Calibri" pitchFamily="34" charset="0"/>
            </a:endParaRPr>
          </a:p>
        </p:txBody>
      </p:sp>
      <p:sp>
        <p:nvSpPr>
          <p:cNvPr id="32" name="Line 35"/>
          <p:cNvSpPr>
            <a:spLocks noChangeShapeType="1"/>
          </p:cNvSpPr>
          <p:nvPr/>
        </p:nvSpPr>
        <p:spPr bwMode="auto">
          <a:xfrm>
            <a:off x="983475" y="4709479"/>
            <a:ext cx="0" cy="3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sz="1600" b="0">
              <a:latin typeface="Calibri" pitchFamily="34" charset="0"/>
            </a:endParaRPr>
          </a:p>
        </p:txBody>
      </p:sp>
      <p:sp>
        <p:nvSpPr>
          <p:cNvPr id="33" name="Line 36"/>
          <p:cNvSpPr>
            <a:spLocks noChangeShapeType="1"/>
          </p:cNvSpPr>
          <p:nvPr/>
        </p:nvSpPr>
        <p:spPr bwMode="auto">
          <a:xfrm>
            <a:off x="3962400" y="4699650"/>
            <a:ext cx="0" cy="3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sz="1600" b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Peter Eisenhut, Aktuelle Volkswirtschaftslehre </a:t>
            </a:r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Die Wirkung einer Umweltsteuer</a:t>
            </a:r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804862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Standard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</Words>
  <Application>Microsoft Office PowerPoint</Application>
  <PresentationFormat>Bildschirmpräsentation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1_Standarddesign</vt:lpstr>
      <vt:lpstr>Reales BIP pro Kopf (Schweiz, zu Preisen von 2005)</vt:lpstr>
      <vt:lpstr>Die Bestimmungsfaktoren des Wachstums</vt:lpstr>
      <vt:lpstr>Ansatzpunkte für die Wirtschaftspolitik</vt:lpstr>
      <vt:lpstr>Die Wirkung einer Umweltsteuer</vt:lpstr>
    </vt:vector>
  </TitlesOfParts>
  <Company>Industrie- und Handelskammer SG/AR/AI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Graf Ruth</dc:creator>
  <cp:lastModifiedBy>Peter Eisenhut</cp:lastModifiedBy>
  <cp:revision>71</cp:revision>
  <dcterms:created xsi:type="dcterms:W3CDTF">1999-12-22T15:50:42Z</dcterms:created>
  <dcterms:modified xsi:type="dcterms:W3CDTF">2017-07-13T12:18:35Z</dcterms:modified>
</cp:coreProperties>
</file>