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sldIdLst>
    <p:sldId id="258" r:id="rId2"/>
    <p:sldId id="278" r:id="rId3"/>
    <p:sldId id="261" r:id="rId4"/>
    <p:sldId id="264" r:id="rId5"/>
    <p:sldId id="265" r:id="rId6"/>
    <p:sldId id="27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5392"/>
    <a:srgbClr val="99CCFF"/>
    <a:srgbClr val="CCECFF"/>
    <a:srgbClr val="004274"/>
    <a:srgbClr val="3399FF"/>
    <a:srgbClr val="0097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886" autoAdjust="0"/>
  </p:normalViewPr>
  <p:slideViewPr>
    <p:cSldViewPr>
      <p:cViewPr>
        <p:scale>
          <a:sx n="80" d="100"/>
          <a:sy n="80" d="100"/>
        </p:scale>
        <p:origin x="-243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Tabelle1!$B$1</c:f>
              <c:strCache>
                <c:ptCount val="1"/>
                <c:pt idx="0">
                  <c:v>BIP real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Tabelle1!$A$2:$A$190</c:f>
              <c:strCache>
                <c:ptCount val="189"/>
                <c:pt idx="0">
                  <c:v>1970</c:v>
                </c:pt>
                <c:pt idx="4">
                  <c:v>1971</c:v>
                </c:pt>
                <c:pt idx="8">
                  <c:v>1972</c:v>
                </c:pt>
                <c:pt idx="12">
                  <c:v>1973</c:v>
                </c:pt>
                <c:pt idx="16">
                  <c:v>1974</c:v>
                </c:pt>
                <c:pt idx="20">
                  <c:v>1975</c:v>
                </c:pt>
                <c:pt idx="24">
                  <c:v>1976</c:v>
                </c:pt>
                <c:pt idx="28">
                  <c:v>1977</c:v>
                </c:pt>
                <c:pt idx="32">
                  <c:v>1978</c:v>
                </c:pt>
                <c:pt idx="36">
                  <c:v>1979</c:v>
                </c:pt>
                <c:pt idx="40">
                  <c:v>1980</c:v>
                </c:pt>
                <c:pt idx="44">
                  <c:v>1981</c:v>
                </c:pt>
                <c:pt idx="48">
                  <c:v>1982</c:v>
                </c:pt>
                <c:pt idx="52">
                  <c:v>1983</c:v>
                </c:pt>
                <c:pt idx="56">
                  <c:v>1984</c:v>
                </c:pt>
                <c:pt idx="60">
                  <c:v>1985</c:v>
                </c:pt>
                <c:pt idx="64">
                  <c:v>1986</c:v>
                </c:pt>
                <c:pt idx="68">
                  <c:v>1987</c:v>
                </c:pt>
                <c:pt idx="72">
                  <c:v>1988</c:v>
                </c:pt>
                <c:pt idx="76">
                  <c:v>1989</c:v>
                </c:pt>
                <c:pt idx="80">
                  <c:v>1990</c:v>
                </c:pt>
                <c:pt idx="84">
                  <c:v>1991</c:v>
                </c:pt>
                <c:pt idx="88">
                  <c:v>1992</c:v>
                </c:pt>
                <c:pt idx="92">
                  <c:v>1993</c:v>
                </c:pt>
                <c:pt idx="96">
                  <c:v>1994</c:v>
                </c:pt>
                <c:pt idx="100">
                  <c:v>1995</c:v>
                </c:pt>
                <c:pt idx="104">
                  <c:v>1996</c:v>
                </c:pt>
                <c:pt idx="108">
                  <c:v>1997</c:v>
                </c:pt>
                <c:pt idx="112">
                  <c:v>1998</c:v>
                </c:pt>
                <c:pt idx="116">
                  <c:v>1999</c:v>
                </c:pt>
                <c:pt idx="120">
                  <c:v>2000</c:v>
                </c:pt>
                <c:pt idx="124">
                  <c:v>2001</c:v>
                </c:pt>
                <c:pt idx="128">
                  <c:v>2002</c:v>
                </c:pt>
                <c:pt idx="132">
                  <c:v>2003</c:v>
                </c:pt>
                <c:pt idx="136">
                  <c:v>2004</c:v>
                </c:pt>
                <c:pt idx="140">
                  <c:v>2005</c:v>
                </c:pt>
                <c:pt idx="144">
                  <c:v>2006</c:v>
                </c:pt>
                <c:pt idx="148">
                  <c:v>2007</c:v>
                </c:pt>
                <c:pt idx="152">
                  <c:v>2008</c:v>
                </c:pt>
                <c:pt idx="156">
                  <c:v>2009</c:v>
                </c:pt>
                <c:pt idx="160">
                  <c:v>2010</c:v>
                </c:pt>
                <c:pt idx="164">
                  <c:v>2011</c:v>
                </c:pt>
                <c:pt idx="168">
                  <c:v>2012</c:v>
                </c:pt>
                <c:pt idx="172">
                  <c:v>2013</c:v>
                </c:pt>
                <c:pt idx="176">
                  <c:v>2014</c:v>
                </c:pt>
                <c:pt idx="180">
                  <c:v>2015</c:v>
                </c:pt>
                <c:pt idx="184">
                  <c:v>2016</c:v>
                </c:pt>
                <c:pt idx="188">
                  <c:v>2017</c:v>
                </c:pt>
              </c:strCache>
            </c:strRef>
          </c:cat>
          <c:val>
            <c:numRef>
              <c:f>Tabelle1!$B$2:$B$190</c:f>
              <c:numCache>
                <c:formatCode>0.00%</c:formatCode>
                <c:ptCount val="189"/>
                <c:pt idx="0">
                  <c:v>0</c:v>
                </c:pt>
                <c:pt idx="1">
                  <c:v>0.09</c:v>
                </c:pt>
                <c:pt idx="2">
                  <c:v>3.5000000000000003E-2</c:v>
                </c:pt>
                <c:pt idx="3">
                  <c:v>4.7E-2</c:v>
                </c:pt>
                <c:pt idx="4">
                  <c:v>6.9000000000000006E-2</c:v>
                </c:pt>
                <c:pt idx="5">
                  <c:v>3.2000000000000001E-2</c:v>
                </c:pt>
                <c:pt idx="6">
                  <c:v>3.2000000000000001E-2</c:v>
                </c:pt>
                <c:pt idx="7">
                  <c:v>0.04</c:v>
                </c:pt>
                <c:pt idx="8">
                  <c:v>4.9000000000000002E-2</c:v>
                </c:pt>
                <c:pt idx="9">
                  <c:v>1.4999999999999999E-2</c:v>
                </c:pt>
                <c:pt idx="10">
                  <c:v>3.1E-2</c:v>
                </c:pt>
                <c:pt idx="11">
                  <c:v>4.2999999999999997E-2</c:v>
                </c:pt>
                <c:pt idx="12">
                  <c:v>2.9000000000000001E-2</c:v>
                </c:pt>
                <c:pt idx="13">
                  <c:v>3.1E-2</c:v>
                </c:pt>
                <c:pt idx="14">
                  <c:v>3.3000000000000002E-2</c:v>
                </c:pt>
                <c:pt idx="15">
                  <c:v>3.3000000000000002E-2</c:v>
                </c:pt>
                <c:pt idx="16" formatCode="0.0%">
                  <c:v>3.2000000000000001E-2</c:v>
                </c:pt>
                <c:pt idx="17" formatCode="0.0%">
                  <c:v>5.2999999999999999E-2</c:v>
                </c:pt>
                <c:pt idx="18" formatCode="0.0%">
                  <c:v>1.4E-2</c:v>
                </c:pt>
                <c:pt idx="19" formatCode="0.0%">
                  <c:v>-5.0999999999999997E-2</c:v>
                </c:pt>
                <c:pt idx="20" formatCode="0.0%">
                  <c:v>-7.5999999999999998E-2</c:v>
                </c:pt>
                <c:pt idx="21" formatCode="0.0%">
                  <c:v>-0.09</c:v>
                </c:pt>
                <c:pt idx="22" formatCode="0.0%">
                  <c:v>-8.1000000000000003E-2</c:v>
                </c:pt>
                <c:pt idx="23" formatCode="0.0%">
                  <c:v>-1.7999999999999999E-2</c:v>
                </c:pt>
                <c:pt idx="24" formatCode="0.0%">
                  <c:v>-6.2E-2</c:v>
                </c:pt>
                <c:pt idx="25" formatCode="0.0%">
                  <c:v>-1.2E-2</c:v>
                </c:pt>
                <c:pt idx="26" formatCode="0.0%">
                  <c:v>1.2E-2</c:v>
                </c:pt>
                <c:pt idx="27" formatCode="0.0%">
                  <c:v>2.9000000000000001E-2</c:v>
                </c:pt>
                <c:pt idx="28" formatCode="0.0%">
                  <c:v>5.0999999999999997E-2</c:v>
                </c:pt>
                <c:pt idx="29" formatCode="0.0%">
                  <c:v>2.5000000000000001E-2</c:v>
                </c:pt>
                <c:pt idx="30" formatCode="0.0%">
                  <c:v>2.5999999999999999E-2</c:v>
                </c:pt>
                <c:pt idx="31" formatCode="0.0%">
                  <c:v>-5.0000000000000001E-3</c:v>
                </c:pt>
                <c:pt idx="32" formatCode="0.0%">
                  <c:v>6.0000000000000001E-3</c:v>
                </c:pt>
                <c:pt idx="33" formatCode="0.0%">
                  <c:v>1.4999999999999999E-2</c:v>
                </c:pt>
                <c:pt idx="34" formatCode="0.0%">
                  <c:v>-2E-3</c:v>
                </c:pt>
                <c:pt idx="35" formatCode="0.0%">
                  <c:v>5.0000000000000001E-3</c:v>
                </c:pt>
                <c:pt idx="36" formatCode="0.0%">
                  <c:v>2.1000000000000001E-2</c:v>
                </c:pt>
                <c:pt idx="37" formatCode="0.0%">
                  <c:v>8.0000000000000002E-3</c:v>
                </c:pt>
                <c:pt idx="38" formatCode="0.0%">
                  <c:v>3.4000000000000002E-2</c:v>
                </c:pt>
                <c:pt idx="39" formatCode="0.0%">
                  <c:v>3.5000000000000003E-2</c:v>
                </c:pt>
                <c:pt idx="40" formatCode="0.0%">
                  <c:v>2.4E-2</c:v>
                </c:pt>
                <c:pt idx="41" formatCode="0.0%">
                  <c:v>5.8000000000000003E-2</c:v>
                </c:pt>
                <c:pt idx="42" formatCode="0.0%">
                  <c:v>4.2999999999999997E-2</c:v>
                </c:pt>
                <c:pt idx="43" formatCode="0.0%">
                  <c:v>4.9000000000000002E-2</c:v>
                </c:pt>
                <c:pt idx="44" formatCode="0.0%">
                  <c:v>2.5457225861755806E-3</c:v>
                </c:pt>
                <c:pt idx="45" formatCode="0.0%">
                  <c:v>1.9874519698500626E-2</c:v>
                </c:pt>
                <c:pt idx="46" formatCode="0.0%">
                  <c:v>2.4386209157970296E-2</c:v>
                </c:pt>
                <c:pt idx="47" formatCode="0.0%">
                  <c:v>1.6971921517906274E-2</c:v>
                </c:pt>
                <c:pt idx="48" formatCode="0.0%">
                  <c:v>2.9825929586990041E-2</c:v>
                </c:pt>
                <c:pt idx="49" formatCode="0.0%">
                  <c:v>-1.1416540881933002E-2</c:v>
                </c:pt>
                <c:pt idx="50" formatCode="0.0%">
                  <c:v>-3.2849040112904571E-2</c:v>
                </c:pt>
                <c:pt idx="51" formatCode="0.0%">
                  <c:v>-3.6388730047043572E-2</c:v>
                </c:pt>
                <c:pt idx="52" formatCode="0.0%">
                  <c:v>-2.1940935098952341E-2</c:v>
                </c:pt>
                <c:pt idx="53" formatCode="0.0%">
                  <c:v>2.044430774128525E-3</c:v>
                </c:pt>
                <c:pt idx="54" formatCode="0.0%">
                  <c:v>1.6669871954676063E-2</c:v>
                </c:pt>
                <c:pt idx="55" formatCode="0.0%">
                  <c:v>2.9797135221810489E-2</c:v>
                </c:pt>
                <c:pt idx="56" formatCode="0.0%">
                  <c:v>2.7518589538474192E-2</c:v>
                </c:pt>
                <c:pt idx="57" formatCode="0.0%">
                  <c:v>2.3954591155335825E-2</c:v>
                </c:pt>
                <c:pt idx="58" formatCode="0.0%">
                  <c:v>3.0404527495795142E-2</c:v>
                </c:pt>
                <c:pt idx="59" formatCode="0.0%">
                  <c:v>3.8424685506890377E-2</c:v>
                </c:pt>
                <c:pt idx="60" formatCode="0.0%">
                  <c:v>4.0538303866805458E-2</c:v>
                </c:pt>
                <c:pt idx="61" formatCode="0.0%">
                  <c:v>4.4847729978679585E-2</c:v>
                </c:pt>
                <c:pt idx="62" formatCode="0.0%">
                  <c:v>3.4847305245972571E-2</c:v>
                </c:pt>
                <c:pt idx="63" formatCode="0.0%">
                  <c:v>2.6916468833653173E-2</c:v>
                </c:pt>
                <c:pt idx="64" formatCode="0.0%">
                  <c:v>1.9728371471054551E-2</c:v>
                </c:pt>
                <c:pt idx="65" formatCode="0.0%">
                  <c:v>2.2876984428483516E-2</c:v>
                </c:pt>
                <c:pt idx="66" formatCode="0.0%">
                  <c:v>1.9059181677547832E-2</c:v>
                </c:pt>
                <c:pt idx="67" formatCode="0.0%">
                  <c:v>1.2673319158662322E-2</c:v>
                </c:pt>
                <c:pt idx="68" formatCode="0.0%">
                  <c:v>1.1152625433193952E-2</c:v>
                </c:pt>
                <c:pt idx="69" formatCode="0.0%">
                  <c:v>6.0081443267780976E-3</c:v>
                </c:pt>
                <c:pt idx="70" formatCode="0.0%">
                  <c:v>2.1658388027790965E-2</c:v>
                </c:pt>
                <c:pt idx="71" formatCode="0.0%">
                  <c:v>2.4618021331828555E-2</c:v>
                </c:pt>
                <c:pt idx="72" formatCode="0.0%">
                  <c:v>3.2753954794236373E-2</c:v>
                </c:pt>
                <c:pt idx="73" formatCode="0.0%">
                  <c:v>3.3118752169325694E-2</c:v>
                </c:pt>
                <c:pt idx="74" formatCode="0.0%">
                  <c:v>2.8376098809402617E-2</c:v>
                </c:pt>
                <c:pt idx="75" formatCode="0.0%">
                  <c:v>3.6918771226483793E-2</c:v>
                </c:pt>
                <c:pt idx="76" formatCode="0.0%">
                  <c:v>3.7385050170804179E-2</c:v>
                </c:pt>
                <c:pt idx="77" formatCode="0.0%">
                  <c:v>4.4035905504452133E-2</c:v>
                </c:pt>
                <c:pt idx="78" formatCode="0.0%">
                  <c:v>4.4415461711951654E-2</c:v>
                </c:pt>
                <c:pt idx="79" formatCode="0.0%">
                  <c:v>4.7277820142955784E-2</c:v>
                </c:pt>
                <c:pt idx="80" formatCode="0.0%">
                  <c:v>5.4126632452959678E-2</c:v>
                </c:pt>
                <c:pt idx="81" formatCode="0.0%">
                  <c:v>4.2534288321202318E-2</c:v>
                </c:pt>
                <c:pt idx="82" formatCode="0.0%">
                  <c:v>3.241597681283559E-2</c:v>
                </c:pt>
                <c:pt idx="83" formatCode="0.0%">
                  <c:v>1.849585173638868E-2</c:v>
                </c:pt>
                <c:pt idx="84" formatCode="0.0%">
                  <c:v>-3.7343390763542317E-3</c:v>
                </c:pt>
                <c:pt idx="85" formatCode="0.0%">
                  <c:v>-1.1251527549235418E-2</c:v>
                </c:pt>
                <c:pt idx="86" formatCode="0.0%">
                  <c:v>-1.2665132060531104E-2</c:v>
                </c:pt>
                <c:pt idx="87" formatCode="0.0%">
                  <c:v>-8.9253104256414861E-3</c:v>
                </c:pt>
                <c:pt idx="88" formatCode="0.0%">
                  <c:v>1.6808117054620819E-3</c:v>
                </c:pt>
                <c:pt idx="89" formatCode="0.0%">
                  <c:v>2.3674509364359775E-3</c:v>
                </c:pt>
                <c:pt idx="90" formatCode="0.0%">
                  <c:v>-4.2363879128259896E-5</c:v>
                </c:pt>
                <c:pt idx="91" formatCode="0.0%">
                  <c:v>-5.8072225563785551E-3</c:v>
                </c:pt>
                <c:pt idx="92" formatCode="0.0%">
                  <c:v>-1.694128882058954E-2</c:v>
                </c:pt>
                <c:pt idx="93" formatCode="0.0%">
                  <c:v>-8.1993528328756504E-3</c:v>
                </c:pt>
                <c:pt idx="94" formatCode="0.0%">
                  <c:v>1.5556650536898697E-3</c:v>
                </c:pt>
                <c:pt idx="95" formatCode="0.0%">
                  <c:v>1.8891383630413205E-2</c:v>
                </c:pt>
                <c:pt idx="96" formatCode="0.0%">
                  <c:v>2.1949121866521759E-2</c:v>
                </c:pt>
                <c:pt idx="97" formatCode="0.0%">
                  <c:v>8.4815523268002568E-3</c:v>
                </c:pt>
                <c:pt idx="98" formatCode="0.0%">
                  <c:v>1.2938812287853985E-2</c:v>
                </c:pt>
                <c:pt idx="99" formatCode="0.0%">
                  <c:v>7.5466640773020899E-3</c:v>
                </c:pt>
                <c:pt idx="100" formatCode="0.0%">
                  <c:v>-7.6530718112983731E-3</c:v>
                </c:pt>
                <c:pt idx="101" formatCode="0.0%">
                  <c:v>3.0321612433592549E-3</c:v>
                </c:pt>
                <c:pt idx="102" formatCode="0.0%">
                  <c:v>2.8670836081678974E-3</c:v>
                </c:pt>
                <c:pt idx="103" formatCode="0.0%">
                  <c:v>2.0936114990226073E-2</c:v>
                </c:pt>
                <c:pt idx="104" formatCode="0.0%">
                  <c:v>1.2226107356612781E-2</c:v>
                </c:pt>
                <c:pt idx="105" formatCode="0.0%">
                  <c:v>1.0549982432235483E-2</c:v>
                </c:pt>
                <c:pt idx="106" formatCode="0.0%">
                  <c:v>-2.1989258124676114E-3</c:v>
                </c:pt>
                <c:pt idx="107" formatCode="0.0%">
                  <c:v>3.6933354811703456E-3</c:v>
                </c:pt>
                <c:pt idx="108" formatCode="0.0%">
                  <c:v>2.6385287096242216E-3</c:v>
                </c:pt>
                <c:pt idx="109" formatCode="0.0%">
                  <c:v>1.8696431097603883E-2</c:v>
                </c:pt>
                <c:pt idx="110" formatCode="0.0%">
                  <c:v>3.2620178027835678E-2</c:v>
                </c:pt>
                <c:pt idx="111" formatCode="0.0%">
                  <c:v>3.8115125648410464E-2</c:v>
                </c:pt>
                <c:pt idx="112" formatCode="0.0%">
                  <c:v>3.8740286274645985E-2</c:v>
                </c:pt>
                <c:pt idx="113" formatCode="0.0%">
                  <c:v>3.7003700319298671E-2</c:v>
                </c:pt>
                <c:pt idx="114" formatCode="0.0%">
                  <c:v>2.8422632182077079E-2</c:v>
                </c:pt>
                <c:pt idx="115" formatCode="0.0%">
                  <c:v>1.4417678528260591E-2</c:v>
                </c:pt>
                <c:pt idx="116" formatCode="0.0%">
                  <c:v>1.1072226938282581E-2</c:v>
                </c:pt>
                <c:pt idx="117" formatCode="0.0%">
                  <c:v>5.7394448882508442E-3</c:v>
                </c:pt>
                <c:pt idx="118" formatCode="0.0%">
                  <c:v>9.9918660021820482E-3</c:v>
                </c:pt>
                <c:pt idx="119" formatCode="0.0%">
                  <c:v>3.8516452850211769E-2</c:v>
                </c:pt>
                <c:pt idx="120" formatCode="0.0%">
                  <c:v>4.650023385663693E-2</c:v>
                </c:pt>
                <c:pt idx="121" formatCode="0.0%">
                  <c:v>4.2605300170099003E-2</c:v>
                </c:pt>
                <c:pt idx="122" formatCode="0.0%">
                  <c:v>4.3786760392259261E-2</c:v>
                </c:pt>
                <c:pt idx="123" formatCode="0.0%">
                  <c:v>2.5677588394655171E-2</c:v>
                </c:pt>
                <c:pt idx="124" formatCode="0.0%">
                  <c:v>2.2979400417014073E-2</c:v>
                </c:pt>
                <c:pt idx="125" formatCode="0.0%">
                  <c:v>2.1950350504010174E-2</c:v>
                </c:pt>
                <c:pt idx="126" formatCode="0.0%">
                  <c:v>1.2181628225183427E-2</c:v>
                </c:pt>
                <c:pt idx="127" formatCode="0.0%">
                  <c:v>1.2951038386093128E-3</c:v>
                </c:pt>
                <c:pt idx="128" formatCode="0.0%">
                  <c:v>3.8160900181194446E-3</c:v>
                </c:pt>
                <c:pt idx="129" formatCode="0.0%">
                  <c:v>1.1788350557186966E-3</c:v>
                </c:pt>
                <c:pt idx="130" formatCode="0.0%">
                  <c:v>1.6967119017445853E-3</c:v>
                </c:pt>
                <c:pt idx="131" formatCode="0.0%">
                  <c:v>-9.088841627999944E-4</c:v>
                </c:pt>
                <c:pt idx="132" formatCode="0.0%">
                  <c:v>-7.0073114697308814E-3</c:v>
                </c:pt>
                <c:pt idx="133" formatCode="0.0%">
                  <c:v>-7.3058306142879115E-3</c:v>
                </c:pt>
                <c:pt idx="134" formatCode="0.0%">
                  <c:v>-1.8794634603247484E-4</c:v>
                </c:pt>
                <c:pt idx="135" formatCode="0.0%">
                  <c:v>1.6294002329382939E-2</c:v>
                </c:pt>
                <c:pt idx="136" formatCode="0.0%">
                  <c:v>3.2567816425862928E-2</c:v>
                </c:pt>
                <c:pt idx="137" formatCode="0.0%">
                  <c:v>3.3768113960911839E-2</c:v>
                </c:pt>
                <c:pt idx="138" formatCode="0.0%">
                  <c:v>2.8167944878647155E-2</c:v>
                </c:pt>
                <c:pt idx="139" formatCode="0.0%">
                  <c:v>1.9540343566953666E-2</c:v>
                </c:pt>
                <c:pt idx="140" formatCode="0.0%">
                  <c:v>2.0691459404358792E-2</c:v>
                </c:pt>
                <c:pt idx="141" formatCode="0.0%">
                  <c:v>2.8265258002712734E-2</c:v>
                </c:pt>
                <c:pt idx="142" formatCode="0.0%">
                  <c:v>3.2948225219245897E-2</c:v>
                </c:pt>
                <c:pt idx="143" formatCode="0.0%">
                  <c:v>3.9371270428131711E-2</c:v>
                </c:pt>
                <c:pt idx="144" formatCode="0.0%">
                  <c:v>4.3059792802817354E-2</c:v>
                </c:pt>
                <c:pt idx="145" formatCode="0.0%">
                  <c:v>3.9385172772813393E-2</c:v>
                </c:pt>
                <c:pt idx="146" formatCode="0.0%">
                  <c:v>3.7952522230120245E-2</c:v>
                </c:pt>
                <c:pt idx="147" formatCode="0.0%">
                  <c:v>4.0176503056605917E-2</c:v>
                </c:pt>
                <c:pt idx="148" formatCode="0.0%">
                  <c:v>3.9531767887951652E-2</c:v>
                </c:pt>
                <c:pt idx="149" formatCode="0.0%">
                  <c:v>4.3790838138783705E-2</c:v>
                </c:pt>
                <c:pt idx="150" formatCode="0.0%">
                  <c:v>4.5409965180432943E-2</c:v>
                </c:pt>
                <c:pt idx="151" formatCode="0.0%">
                  <c:v>3.6964101856523879E-2</c:v>
                </c:pt>
                <c:pt idx="152" formatCode="0.0%">
                  <c:v>3.3530019512497233E-2</c:v>
                </c:pt>
                <c:pt idx="153" formatCode="0.0%">
                  <c:v>3.2565874877975576E-2</c:v>
                </c:pt>
                <c:pt idx="154" formatCode="0.0%">
                  <c:v>2.3260552562728298E-2</c:v>
                </c:pt>
                <c:pt idx="155" formatCode="0.0%">
                  <c:v>2.3862788043182981E-3</c:v>
                </c:pt>
                <c:pt idx="156" formatCode="0.0%">
                  <c:v>-2.1618101093396791E-2</c:v>
                </c:pt>
                <c:pt idx="157" formatCode="0.0%">
                  <c:v>-3.3547595040231415E-2</c:v>
                </c:pt>
                <c:pt idx="158" formatCode="0.0%">
                  <c:v>-2.424773904344879E-2</c:v>
                </c:pt>
                <c:pt idx="159" formatCode="0.0%">
                  <c:v>-5.6876752925315577E-3</c:v>
                </c:pt>
                <c:pt idx="160" formatCode="0.0%">
                  <c:v>2.0510862310812783E-2</c:v>
                </c:pt>
                <c:pt idx="161" formatCode="0.0%">
                  <c:v>3.2458045414351266E-2</c:v>
                </c:pt>
                <c:pt idx="162" formatCode="0.0%">
                  <c:v>3.0102148937529716E-2</c:v>
                </c:pt>
                <c:pt idx="163" formatCode="0.0%">
                  <c:v>3.4936152536555465E-2</c:v>
                </c:pt>
                <c:pt idx="164" formatCode="0.0%">
                  <c:v>2.27508758178252E-2</c:v>
                </c:pt>
                <c:pt idx="165" formatCode="0.0%">
                  <c:v>2.3560111020991537E-2</c:v>
                </c:pt>
                <c:pt idx="166" formatCode="0.0%">
                  <c:v>1.3442082933444288E-2</c:v>
                </c:pt>
                <c:pt idx="167" formatCode="0.0%">
                  <c:v>1.2670324886102424E-2</c:v>
                </c:pt>
                <c:pt idx="168" formatCode="0.0%">
                  <c:v>1.1580990765655663E-2</c:v>
                </c:pt>
                <c:pt idx="169" formatCode="0.0%">
                  <c:v>5.8445259968746832E-3</c:v>
                </c:pt>
                <c:pt idx="170" formatCode="0.0%">
                  <c:v>1.2117844513555021E-2</c:v>
                </c:pt>
                <c:pt idx="171" formatCode="0.0%">
                  <c:v>1.2369406543320194E-2</c:v>
                </c:pt>
                <c:pt idx="172" formatCode="0.0%">
                  <c:v>1.1535487956834567E-2</c:v>
                </c:pt>
                <c:pt idx="173" formatCode="0.0%">
                  <c:v>2.1438661632748879E-2</c:v>
                </c:pt>
                <c:pt idx="174" formatCode="0.0%">
                  <c:v>1.9453318235811423E-2</c:v>
                </c:pt>
                <c:pt idx="175" formatCode="0.0%">
                  <c:v>1.8716372308847484E-2</c:v>
                </c:pt>
                <c:pt idx="176" formatCode="0.0%">
                  <c:v>2.2484469573808674E-2</c:v>
                </c:pt>
                <c:pt idx="177" formatCode="0.0%">
                  <c:v>1.5915940628827396E-2</c:v>
                </c:pt>
                <c:pt idx="178" formatCode="0.0%">
                  <c:v>1.8158354371098806E-2</c:v>
                </c:pt>
                <c:pt idx="179" formatCode="0.0%">
                  <c:v>2.3304794117935623E-2</c:v>
                </c:pt>
                <c:pt idx="180" formatCode="0.0%">
                  <c:v>1.3606157861585588E-2</c:v>
                </c:pt>
                <c:pt idx="181" formatCode="0.0%">
                  <c:v>7.1845804820849235E-3</c:v>
                </c:pt>
                <c:pt idx="182" formatCode="0.0%">
                  <c:v>7.5761523208266457E-3</c:v>
                </c:pt>
                <c:pt idx="183" formatCode="0.0%">
                  <c:v>5.4638556691317675E-3</c:v>
                </c:pt>
                <c:pt idx="184" formatCode="0.0%">
                  <c:v>1.1769182099828468E-2</c:v>
                </c:pt>
                <c:pt idx="185" formatCode="0.0%">
                  <c:v>1.9727342113169843E-2</c:v>
                </c:pt>
                <c:pt idx="186" formatCode="0.0%">
                  <c:v>1.2826968169682873E-2</c:v>
                </c:pt>
                <c:pt idx="187" formatCode="0.0%">
                  <c:v>6.8892130697821852E-3</c:v>
                </c:pt>
                <c:pt idx="188" formatCode="0.0%">
                  <c:v>1.0882977127007587E-2</c:v>
                </c:pt>
              </c:numCache>
            </c:numRef>
          </c:val>
        </c:ser>
        <c:axId val="80637952"/>
        <c:axId val="80639488"/>
      </c:barChart>
      <c:catAx>
        <c:axId val="80637952"/>
        <c:scaling>
          <c:orientation val="minMax"/>
        </c:scaling>
        <c:axPos val="b"/>
        <c:numFmt formatCode="0" sourceLinked="1"/>
        <c:tickLblPos val="low"/>
        <c:txPr>
          <a:bodyPr rot="-5400000" vert="horz"/>
          <a:lstStyle/>
          <a:p>
            <a:pPr>
              <a:defRPr sz="1200"/>
            </a:pPr>
            <a:endParaRPr lang="de-DE"/>
          </a:p>
        </c:txPr>
        <c:crossAx val="80639488"/>
        <c:crosses val="autoZero"/>
        <c:auto val="1"/>
        <c:lblAlgn val="ctr"/>
        <c:lblOffset val="100"/>
      </c:catAx>
      <c:valAx>
        <c:axId val="8063948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0637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7.0815288532527013E-2"/>
          <c:y val="2.6630644397890441E-2"/>
          <c:w val="0.90213723284589464"/>
          <c:h val="0.8897338403041911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BIP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Sheet1!$B$2:$O$2</c:f>
              <c:numCache>
                <c:formatCode>0.0%</c:formatCode>
                <c:ptCount val="14"/>
                <c:pt idx="0">
                  <c:v>4.9708152935235006E-4</c:v>
                </c:pt>
                <c:pt idx="1">
                  <c:v>2.8429483580945769E-2</c:v>
                </c:pt>
                <c:pt idx="2">
                  <c:v>3.0383053299021245E-2</c:v>
                </c:pt>
                <c:pt idx="3">
                  <c:v>4.0127855181344874E-2</c:v>
                </c:pt>
                <c:pt idx="4">
                  <c:v>4.1403483691800025E-2</c:v>
                </c:pt>
                <c:pt idx="5">
                  <c:v>2.2772400802528958E-2</c:v>
                </c:pt>
                <c:pt idx="6">
                  <c:v>-2.1296185039240911E-2</c:v>
                </c:pt>
                <c:pt idx="7">
                  <c:v>2.9538167600251075E-2</c:v>
                </c:pt>
                <c:pt idx="8">
                  <c:v>1.8045539123353382E-2</c:v>
                </c:pt>
                <c:pt idx="9">
                  <c:v>1.0481026438923235E-2</c:v>
                </c:pt>
                <c:pt idx="10">
                  <c:v>1.7805795212419762E-2</c:v>
                </c:pt>
                <c:pt idx="11">
                  <c:v>1.996886153591082E-2</c:v>
                </c:pt>
                <c:pt idx="12">
                  <c:v>8.4223694694534057E-3</c:v>
                </c:pt>
                <c:pt idx="13">
                  <c:v>1.2768666297708009E-2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Bruttoanlageinvestitionen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Sheet1!$B$3:$O$3</c:f>
              <c:numCache>
                <c:formatCode>0.0%</c:formatCode>
                <c:ptCount val="14"/>
                <c:pt idx="0">
                  <c:v>-1.0378876765855138E-2</c:v>
                </c:pt>
                <c:pt idx="1">
                  <c:v>5.0836924300492248E-2</c:v>
                </c:pt>
                <c:pt idx="2">
                  <c:v>3.1990646450144933E-2</c:v>
                </c:pt>
                <c:pt idx="3">
                  <c:v>4.6764627087299449E-2</c:v>
                </c:pt>
                <c:pt idx="4">
                  <c:v>4.9495268386956504E-2</c:v>
                </c:pt>
                <c:pt idx="5">
                  <c:v>7.3648481014543243E-3</c:v>
                </c:pt>
                <c:pt idx="6">
                  <c:v>-7.5202356236178325E-2</c:v>
                </c:pt>
                <c:pt idx="7">
                  <c:v>4.3819228579146996E-2</c:v>
                </c:pt>
                <c:pt idx="8">
                  <c:v>4.2554417358726671E-2</c:v>
                </c:pt>
                <c:pt idx="9">
                  <c:v>2.8504461146879212E-2</c:v>
                </c:pt>
                <c:pt idx="10">
                  <c:v>1.0780055093184249E-2</c:v>
                </c:pt>
                <c:pt idx="11">
                  <c:v>2.8385707931492643E-2</c:v>
                </c:pt>
                <c:pt idx="12">
                  <c:v>1.6256374910945892E-2</c:v>
                </c:pt>
                <c:pt idx="13">
                  <c:v>2.3838851312954379E-2</c:v>
                </c:pt>
              </c:numCache>
            </c:numRef>
          </c:val>
        </c:ser>
        <c:marker val="1"/>
        <c:axId val="80868864"/>
        <c:axId val="80870400"/>
      </c:lineChart>
      <c:catAx>
        <c:axId val="8086886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Calibri" pitchFamily="34" charset="0"/>
                <a:ea typeface="Times New Roman"/>
                <a:cs typeface="Arial" pitchFamily="34" charset="0"/>
              </a:defRPr>
            </a:pPr>
            <a:endParaRPr lang="de-DE"/>
          </a:p>
        </c:txPr>
        <c:crossAx val="80870400"/>
        <c:crosses val="autoZero"/>
        <c:auto val="1"/>
        <c:lblAlgn val="ctr"/>
        <c:lblOffset val="100"/>
        <c:tickLblSkip val="1"/>
        <c:tickMarkSkip val="1"/>
      </c:catAx>
      <c:valAx>
        <c:axId val="80870400"/>
        <c:scaling>
          <c:orientation val="minMax"/>
          <c:max val="9.0000000000000024E-2"/>
          <c:min val="-9.000000000000101E-2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0%" sourceLinked="0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Calibri" pitchFamily="34" charset="0"/>
                <a:ea typeface="Times New Roman"/>
                <a:cs typeface="Arial" pitchFamily="34" charset="0"/>
              </a:defRPr>
            </a:pPr>
            <a:endParaRPr lang="de-DE"/>
          </a:p>
        </c:txPr>
        <c:crossAx val="80868864"/>
        <c:crosses val="autoZero"/>
        <c:crossBetween val="between"/>
        <c:majorUnit val="2.0000000000000052E-2"/>
      </c:valAx>
      <c:spPr>
        <a:noFill/>
        <a:ln w="1267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503925886236114"/>
          <c:y val="7.4649062806543126E-2"/>
          <c:w val="0.29422797170153342"/>
          <c:h val="0.13648293963254593"/>
        </c:manualLayout>
      </c:layout>
      <c:spPr>
        <a:solidFill>
          <a:schemeClr val="bg1"/>
        </a:solidFill>
        <a:ln w="3169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Calibri" pitchFamily="34" charset="0"/>
              <a:ea typeface="Times New Roman"/>
              <a:cs typeface="Arial" pitchFamily="34" charset="0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7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4.3749999999999997E-2"/>
          <c:y val="4.208754208754209E-2"/>
          <c:w val="0.93541666666666656"/>
          <c:h val="0.9158249158249158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BIP</c:v>
                </c:pt>
              </c:strCache>
            </c:strRef>
          </c:tx>
          <c:spPr>
            <a:ln w="38103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Sheet1!$B$2:$O$2</c:f>
              <c:numCache>
                <c:formatCode>0.0%</c:formatCode>
                <c:ptCount val="14"/>
                <c:pt idx="0">
                  <c:v>4.9708152935235006E-4</c:v>
                </c:pt>
                <c:pt idx="1">
                  <c:v>2.8429483580945769E-2</c:v>
                </c:pt>
                <c:pt idx="2">
                  <c:v>3.0383053299021245E-2</c:v>
                </c:pt>
                <c:pt idx="3">
                  <c:v>4.0127855181344874E-2</c:v>
                </c:pt>
                <c:pt idx="4">
                  <c:v>4.1403483691800025E-2</c:v>
                </c:pt>
                <c:pt idx="5">
                  <c:v>2.2772400802528958E-2</c:v>
                </c:pt>
                <c:pt idx="6">
                  <c:v>-2.1296185039240911E-2</c:v>
                </c:pt>
                <c:pt idx="7">
                  <c:v>2.9538167600251075E-2</c:v>
                </c:pt>
                <c:pt idx="8">
                  <c:v>1.8045539123353382E-2</c:v>
                </c:pt>
                <c:pt idx="9">
                  <c:v>1.0481026438923235E-2</c:v>
                </c:pt>
                <c:pt idx="10">
                  <c:v>1.7805795212419762E-2</c:v>
                </c:pt>
                <c:pt idx="11">
                  <c:v>1.996886153591082E-2</c:v>
                </c:pt>
                <c:pt idx="12">
                  <c:v>8.4223694694534057E-3</c:v>
                </c:pt>
                <c:pt idx="13">
                  <c:v>1.2768666297708009E-2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Löhne (real)</c:v>
                </c:pt>
              </c:strCache>
            </c:strRef>
          </c:tx>
          <c:spPr>
            <a:ln w="38103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Sheet1!$B$3:$O$3</c:f>
              <c:numCache>
                <c:formatCode>0.00%</c:formatCode>
                <c:ptCount val="14"/>
                <c:pt idx="0">
                  <c:v>8.0000000000000002E-3</c:v>
                </c:pt>
                <c:pt idx="1">
                  <c:v>1E-3</c:v>
                </c:pt>
                <c:pt idx="2">
                  <c:v>-2E-3</c:v>
                </c:pt>
                <c:pt idx="3">
                  <c:v>1E-3</c:v>
                </c:pt>
                <c:pt idx="4">
                  <c:v>8.9999999999999993E-3</c:v>
                </c:pt>
                <c:pt idx="5">
                  <c:v>-4.0000000000000001E-3</c:v>
                </c:pt>
                <c:pt idx="6" formatCode="0.0%">
                  <c:v>2.5999999999999999E-2</c:v>
                </c:pt>
                <c:pt idx="7">
                  <c:v>1E-3</c:v>
                </c:pt>
                <c:pt idx="8">
                  <c:v>7.0000000000000001E-3</c:v>
                </c:pt>
                <c:pt idx="9">
                  <c:v>1.4999999999999999E-2</c:v>
                </c:pt>
                <c:pt idx="10">
                  <c:v>0.01</c:v>
                </c:pt>
                <c:pt idx="11">
                  <c:v>8.0000000000000002E-3</c:v>
                </c:pt>
                <c:pt idx="12">
                  <c:v>1.4999999999999999E-2</c:v>
                </c:pt>
                <c:pt idx="13">
                  <c:v>1.0999999999999999E-2</c:v>
                </c:pt>
              </c:numCache>
            </c:numRef>
          </c:val>
        </c:ser>
        <c:marker val="1"/>
        <c:axId val="81575936"/>
        <c:axId val="81577472"/>
      </c:lineChart>
      <c:catAx>
        <c:axId val="81575936"/>
        <c:scaling>
          <c:orientation val="minMax"/>
        </c:scaling>
        <c:axPos val="b"/>
        <c:numFmt formatCode="General" sourceLinked="1"/>
        <c:tickLblPos val="low"/>
        <c:spPr>
          <a:ln w="2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1577472"/>
        <c:crosses val="autoZero"/>
        <c:auto val="1"/>
        <c:lblAlgn val="ctr"/>
        <c:lblOffset val="100"/>
        <c:tickLblSkip val="1"/>
        <c:tickMarkSkip val="1"/>
      </c:catAx>
      <c:valAx>
        <c:axId val="81577472"/>
        <c:scaling>
          <c:orientation val="minMax"/>
        </c:scaling>
        <c:axPos val="l"/>
        <c:majorGridlines>
          <c:spPr>
            <a:ln w="2387">
              <a:solidFill>
                <a:schemeClr val="tx1"/>
              </a:solidFill>
              <a:prstDash val="solid"/>
            </a:ln>
          </c:spPr>
        </c:majorGridlines>
        <c:numFmt formatCode="0.0%" sourceLinked="0"/>
        <c:tickLblPos val="nextTo"/>
        <c:spPr>
          <a:ln w="23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81575936"/>
        <c:crosses val="autoZero"/>
        <c:crossBetween val="between"/>
      </c:valAx>
      <c:spPr>
        <a:noFill/>
        <a:ln w="954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43999524272452"/>
          <c:y val="5.8786807044755994E-2"/>
          <c:w val="0.21093035567880691"/>
          <c:h val="0.16142658481101943"/>
        </c:manualLayout>
      </c:layout>
      <c:spPr>
        <a:solidFill>
          <a:schemeClr val="bg1"/>
        </a:solidFill>
        <a:ln w="2387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Calibri" pitchFamily="34" charset="0"/>
          <a:ea typeface="Times New Roman"/>
          <a:cs typeface="Times New Roman"/>
        </a:defRPr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0.1183376043741546"/>
          <c:y val="4.7968749999999998E-2"/>
          <c:w val="0.8022668382692868"/>
          <c:h val="0.90406249999999921"/>
        </c:manualLayout>
      </c:layout>
      <c:lineChart>
        <c:grouping val="standard"/>
        <c:ser>
          <c:idx val="1"/>
          <c:order val="0"/>
          <c:tx>
            <c:strRef>
              <c:f>Tabelle1!$B$1</c:f>
              <c:strCache>
                <c:ptCount val="1"/>
                <c:pt idx="0">
                  <c:v>BIP (linke Skala)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Tabelle1!$A$2:$A$39</c:f>
              <c:numCache>
                <c:formatCode>General</c:formatCode>
                <c:ptCount val="38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  <c:pt idx="32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Tabelle1!$B$2:$B$39</c:f>
              <c:numCache>
                <c:formatCode>0.0%</c:formatCode>
                <c:ptCount val="38"/>
                <c:pt idx="0">
                  <c:v>3.3530019512497233E-2</c:v>
                </c:pt>
                <c:pt idx="1">
                  <c:v>3.2565874877975576E-2</c:v>
                </c:pt>
                <c:pt idx="2">
                  <c:v>2.3260552562728298E-2</c:v>
                </c:pt>
                <c:pt idx="3">
                  <c:v>2.3862788043182981E-3</c:v>
                </c:pt>
                <c:pt idx="4">
                  <c:v>-2.1618101093396791E-2</c:v>
                </c:pt>
                <c:pt idx="5">
                  <c:v>-3.3547595040231415E-2</c:v>
                </c:pt>
                <c:pt idx="6">
                  <c:v>-2.424773904344879E-2</c:v>
                </c:pt>
                <c:pt idx="7">
                  <c:v>-5.6876752925315577E-3</c:v>
                </c:pt>
                <c:pt idx="8">
                  <c:v>2.0510862310812783E-2</c:v>
                </c:pt>
                <c:pt idx="9">
                  <c:v>3.2458045414351266E-2</c:v>
                </c:pt>
                <c:pt idx="10">
                  <c:v>3.0102148937529716E-2</c:v>
                </c:pt>
                <c:pt idx="11">
                  <c:v>3.4936152536555465E-2</c:v>
                </c:pt>
                <c:pt idx="12">
                  <c:v>2.27508758178252E-2</c:v>
                </c:pt>
                <c:pt idx="13">
                  <c:v>2.3560111020991537E-2</c:v>
                </c:pt>
                <c:pt idx="14">
                  <c:v>1.3442082933444288E-2</c:v>
                </c:pt>
                <c:pt idx="15">
                  <c:v>1.2670324886102424E-2</c:v>
                </c:pt>
                <c:pt idx="16">
                  <c:v>1.1580990765655663E-2</c:v>
                </c:pt>
                <c:pt idx="17">
                  <c:v>5.8445259968746832E-3</c:v>
                </c:pt>
                <c:pt idx="18">
                  <c:v>1.2117844513555021E-2</c:v>
                </c:pt>
                <c:pt idx="19">
                  <c:v>1.2369406543320194E-2</c:v>
                </c:pt>
                <c:pt idx="20">
                  <c:v>1.1535487956834567E-2</c:v>
                </c:pt>
                <c:pt idx="21">
                  <c:v>2.1438661632748879E-2</c:v>
                </c:pt>
                <c:pt idx="22">
                  <c:v>1.9453318235811423E-2</c:v>
                </c:pt>
                <c:pt idx="23">
                  <c:v>1.8716372308847484E-2</c:v>
                </c:pt>
                <c:pt idx="24">
                  <c:v>2.2484469573808674E-2</c:v>
                </c:pt>
                <c:pt idx="25">
                  <c:v>1.5915940628827396E-2</c:v>
                </c:pt>
                <c:pt idx="26">
                  <c:v>1.8158354371098806E-2</c:v>
                </c:pt>
                <c:pt idx="27">
                  <c:v>2.3304794117935623E-2</c:v>
                </c:pt>
                <c:pt idx="28">
                  <c:v>1.3606157861585588E-2</c:v>
                </c:pt>
                <c:pt idx="29">
                  <c:v>7.1845804820849235E-3</c:v>
                </c:pt>
                <c:pt idx="30">
                  <c:v>7.5761523208266457E-3</c:v>
                </c:pt>
                <c:pt idx="31">
                  <c:v>5.4638556691317675E-3</c:v>
                </c:pt>
                <c:pt idx="32">
                  <c:v>1.1769182099828468E-2</c:v>
                </c:pt>
                <c:pt idx="33">
                  <c:v>1.9727342113169843E-2</c:v>
                </c:pt>
                <c:pt idx="34">
                  <c:v>1.2826968169682873E-2</c:v>
                </c:pt>
                <c:pt idx="35">
                  <c:v>6.8892130697821852E-3</c:v>
                </c:pt>
                <c:pt idx="36">
                  <c:v>1.0882977127007587E-2</c:v>
                </c:pt>
              </c:numCache>
            </c:numRef>
          </c:val>
        </c:ser>
        <c:marker val="1"/>
        <c:axId val="81685504"/>
        <c:axId val="81703680"/>
      </c:lineChart>
      <c:lineChart>
        <c:grouping val="standard"/>
        <c:ser>
          <c:idx val="2"/>
          <c:order val="1"/>
          <c:tx>
            <c:strRef>
              <c:f>Tabelle1!$C$1</c:f>
              <c:strCache>
                <c:ptCount val="1"/>
                <c:pt idx="0">
                  <c:v>Barometer KOF (rechte Skala)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Tabelle1!$A$2:$A$39</c:f>
              <c:numCache>
                <c:formatCode>General</c:formatCode>
                <c:ptCount val="38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  <c:pt idx="32">
                  <c:v>2016</c:v>
                </c:pt>
                <c:pt idx="36">
                  <c:v>2017</c:v>
                </c:pt>
              </c:numCache>
            </c:numRef>
          </c:cat>
          <c:val>
            <c:numRef>
              <c:f>Tabelle1!$C$2:$C$39</c:f>
              <c:numCache>
                <c:formatCode>General</c:formatCode>
                <c:ptCount val="38"/>
                <c:pt idx="0">
                  <c:v>102</c:v>
                </c:pt>
                <c:pt idx="1">
                  <c:v>80</c:v>
                </c:pt>
                <c:pt idx="2">
                  <c:v>82</c:v>
                </c:pt>
                <c:pt idx="3">
                  <c:v>72</c:v>
                </c:pt>
                <c:pt idx="4">
                  <c:v>75</c:v>
                </c:pt>
                <c:pt idx="5">
                  <c:v>90</c:v>
                </c:pt>
                <c:pt idx="6">
                  <c:v>110</c:v>
                </c:pt>
                <c:pt idx="7">
                  <c:v>117</c:v>
                </c:pt>
                <c:pt idx="8">
                  <c:v>112</c:v>
                </c:pt>
                <c:pt idx="9">
                  <c:v>114</c:v>
                </c:pt>
                <c:pt idx="10">
                  <c:v>103</c:v>
                </c:pt>
                <c:pt idx="11">
                  <c:v>100</c:v>
                </c:pt>
                <c:pt idx="12">
                  <c:v>97</c:v>
                </c:pt>
                <c:pt idx="13">
                  <c:v>96</c:v>
                </c:pt>
                <c:pt idx="14">
                  <c:v>83</c:v>
                </c:pt>
                <c:pt idx="15">
                  <c:v>87</c:v>
                </c:pt>
                <c:pt idx="16" formatCode="0.00">
                  <c:v>103</c:v>
                </c:pt>
                <c:pt idx="17" formatCode="0.00">
                  <c:v>95</c:v>
                </c:pt>
                <c:pt idx="18" formatCode="0.00">
                  <c:v>103</c:v>
                </c:pt>
                <c:pt idx="19" formatCode="0.00">
                  <c:v>103</c:v>
                </c:pt>
                <c:pt idx="20" formatCode="0.00">
                  <c:v>106</c:v>
                </c:pt>
                <c:pt idx="21" formatCode="0.00">
                  <c:v>102</c:v>
                </c:pt>
                <c:pt idx="22" formatCode="0.00">
                  <c:v>107</c:v>
                </c:pt>
                <c:pt idx="23" formatCode="0.00">
                  <c:v>106</c:v>
                </c:pt>
                <c:pt idx="24" formatCode="0.00">
                  <c:v>107</c:v>
                </c:pt>
                <c:pt idx="25" formatCode="0.00">
                  <c:v>99.8</c:v>
                </c:pt>
                <c:pt idx="26" formatCode="0.00">
                  <c:v>96.9</c:v>
                </c:pt>
                <c:pt idx="27" formatCode="0.00">
                  <c:v>98.24</c:v>
                </c:pt>
                <c:pt idx="28" formatCode="0.00">
                  <c:v>90.19</c:v>
                </c:pt>
                <c:pt idx="29" formatCode="0.00">
                  <c:v>99.61</c:v>
                </c:pt>
                <c:pt idx="30" formatCode="0.00">
                  <c:v>100.27</c:v>
                </c:pt>
                <c:pt idx="31" formatCode="0.00">
                  <c:v>96</c:v>
                </c:pt>
                <c:pt idx="32" formatCode="0.00">
                  <c:v>102</c:v>
                </c:pt>
                <c:pt idx="33" formatCode="0.00">
                  <c:v>101.9</c:v>
                </c:pt>
                <c:pt idx="34" formatCode="0.00">
                  <c:v>101.2</c:v>
                </c:pt>
                <c:pt idx="35" formatCode="0.00">
                  <c:v>102.8</c:v>
                </c:pt>
                <c:pt idx="36" formatCode="0.00">
                  <c:v>105.3</c:v>
                </c:pt>
                <c:pt idx="37" formatCode="0.00">
                  <c:v>104.6</c:v>
                </c:pt>
              </c:numCache>
            </c:numRef>
          </c:val>
        </c:ser>
        <c:marker val="1"/>
        <c:axId val="81707008"/>
        <c:axId val="81705216"/>
      </c:lineChart>
      <c:catAx>
        <c:axId val="81685504"/>
        <c:scaling>
          <c:orientation val="minMax"/>
        </c:scaling>
        <c:axPos val="b"/>
        <c:numFmt formatCode="General" sourceLinked="1"/>
        <c:tickLblPos val="low"/>
        <c:crossAx val="81703680"/>
        <c:crosses val="autoZero"/>
        <c:auto val="1"/>
        <c:lblAlgn val="ctr"/>
        <c:lblOffset val="100"/>
      </c:catAx>
      <c:valAx>
        <c:axId val="81703680"/>
        <c:scaling>
          <c:orientation val="minMax"/>
        </c:scaling>
        <c:axPos val="l"/>
        <c:majorGridlines/>
        <c:numFmt formatCode="0.0%" sourceLinked="1"/>
        <c:tickLblPos val="nextTo"/>
        <c:crossAx val="81685504"/>
        <c:crosses val="autoZero"/>
        <c:crossBetween val="between"/>
      </c:valAx>
      <c:valAx>
        <c:axId val="81705216"/>
        <c:scaling>
          <c:orientation val="minMax"/>
          <c:min val="0"/>
        </c:scaling>
        <c:axPos val="r"/>
        <c:numFmt formatCode="General" sourceLinked="1"/>
        <c:tickLblPos val="nextTo"/>
        <c:crossAx val="81707008"/>
        <c:crosses val="max"/>
        <c:crossBetween val="between"/>
      </c:valAx>
      <c:catAx>
        <c:axId val="81707008"/>
        <c:scaling>
          <c:orientation val="minMax"/>
        </c:scaling>
        <c:delete val="1"/>
        <c:axPos val="b"/>
        <c:numFmt formatCode="General" sourceLinked="1"/>
        <c:tickLblPos val="none"/>
        <c:crossAx val="817052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47091878184170016"/>
          <c:y val="0.61785414365724067"/>
          <c:w val="0.31047294348247018"/>
          <c:h val="0.25682685583954723"/>
        </c:manualLayout>
      </c:layout>
      <c:spPr>
        <a:solidFill>
          <a:schemeClr val="bg1"/>
        </a:solidFill>
        <a:ln>
          <a:solidFill>
            <a:srgbClr val="000000"/>
          </a:solidFill>
        </a:ln>
      </c:spPr>
    </c:legend>
    <c:plotVisOnly val="1"/>
  </c:chart>
  <c:txPr>
    <a:bodyPr/>
    <a:lstStyle/>
    <a:p>
      <a:pPr>
        <a:defRPr sz="1800">
          <a:latin typeface="Calibri" pitchFamily="34" charset="0"/>
        </a:defRPr>
      </a:pPr>
      <a:endParaRPr lang="de-D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0.14407</cdr:x>
      <cdr:y>0.42932</cdr:y>
    </cdr:from>
    <cdr:to>
      <cdr:x>0.21187</cdr:x>
      <cdr:y>0.88931</cdr:y>
    </cdr:to>
    <cdr:sp macro="" textlink="">
      <cdr:nvSpPr>
        <cdr:cNvPr id="2" name="Ellipse 1"/>
        <cdr:cNvSpPr/>
      </cdr:nvSpPr>
      <cdr:spPr>
        <a:xfrm xmlns:a="http://schemas.openxmlformats.org/drawingml/2006/main">
          <a:off x="1224136" y="2016224"/>
          <a:ext cx="576092" cy="2160249"/>
        </a:xfrm>
        <a:prstGeom xmlns:a="http://schemas.openxmlformats.org/drawingml/2006/main" prst="ellipse">
          <a:avLst/>
        </a:prstGeom>
        <a:solidFill xmlns:a="http://schemas.openxmlformats.org/drawingml/2006/main">
          <a:srgbClr val="99CCFF">
            <a:alpha val="5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E089-8C58-42A1-AD0F-6624C614D867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0ED92-6966-45A5-A782-56A94CD20A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b="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b="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rgbClr val="66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7215238" cy="1143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857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/>
              <a:t>Peter Eisenhut, Aktuelle Volkswirtschaftslehre </a:t>
            </a:r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Musterablauf eines Konjunkturzyklus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 rot="20696494">
            <a:off x="1040991" y="2424654"/>
            <a:ext cx="6425306" cy="992697"/>
          </a:xfrm>
          <a:prstGeom prst="rect">
            <a:avLst/>
          </a:prstGeom>
          <a:solidFill>
            <a:srgbClr val="99CCFF"/>
          </a:solidFill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latin typeface="Calibri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 rot="20696494">
            <a:off x="1314951" y="3385030"/>
            <a:ext cx="6425306" cy="1064473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latin typeface="Calibri" pitchFamily="34" charset="0"/>
            </a:endParaRPr>
          </a:p>
        </p:txBody>
      </p:sp>
      <p:cxnSp>
        <p:nvCxnSpPr>
          <p:cNvPr id="35" name="Gerade Verbindung 34"/>
          <p:cNvCxnSpPr/>
          <p:nvPr/>
        </p:nvCxnSpPr>
        <p:spPr>
          <a:xfrm flipV="1">
            <a:off x="1286992" y="2507146"/>
            <a:ext cx="6429420" cy="1714512"/>
          </a:xfrm>
          <a:prstGeom prst="line">
            <a:avLst/>
          </a:prstGeom>
          <a:ln w="254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5400000">
            <a:off x="-828600" y="3861048"/>
            <a:ext cx="4176464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10800000" flipV="1">
            <a:off x="1258128" y="5958234"/>
            <a:ext cx="666000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2411760" y="2924944"/>
            <a:ext cx="72008" cy="3024336"/>
          </a:xfrm>
          <a:prstGeom prst="line">
            <a:avLst/>
          </a:prstGeom>
          <a:ln w="12700">
            <a:solidFill>
              <a:srgbClr val="33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4716016" y="4005064"/>
            <a:ext cx="42980" cy="1944216"/>
          </a:xfrm>
          <a:prstGeom prst="line">
            <a:avLst/>
          </a:prstGeom>
          <a:ln w="12700">
            <a:solidFill>
              <a:srgbClr val="33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3534860" y="2636912"/>
            <a:ext cx="29028" cy="3312370"/>
          </a:xfrm>
          <a:prstGeom prst="line">
            <a:avLst/>
          </a:prstGeom>
          <a:ln w="12700">
            <a:solidFill>
              <a:srgbClr val="33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6156178" y="1916834"/>
            <a:ext cx="72007" cy="4032448"/>
          </a:xfrm>
          <a:prstGeom prst="line">
            <a:avLst/>
          </a:prstGeom>
          <a:ln w="12700">
            <a:solidFill>
              <a:srgbClr val="3399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1358430" y="52217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Beginnender </a:t>
            </a:r>
          </a:p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Abschwung</a:t>
            </a:r>
            <a:endParaRPr lang="de-DE" sz="1200" dirty="0">
              <a:latin typeface="Calibri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572876" y="52217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Rezession,</a:t>
            </a:r>
          </a:p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Depression</a:t>
            </a:r>
            <a:endParaRPr lang="de-DE" sz="1200" dirty="0">
              <a:latin typeface="Calibri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829732" y="522179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Erholung</a:t>
            </a:r>
          </a:p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Konjunktur-</a:t>
            </a:r>
          </a:p>
          <a:p>
            <a:pPr>
              <a:spcBef>
                <a:spcPts val="0"/>
              </a:spcBef>
            </a:pPr>
            <a:r>
              <a:rPr lang="de-CH" sz="1200" dirty="0" err="1" smtClean="0">
                <a:latin typeface="Calibri" pitchFamily="34" charset="0"/>
              </a:rPr>
              <a:t>aufschwung</a:t>
            </a:r>
            <a:endParaRPr lang="de-DE" sz="1200" dirty="0">
              <a:latin typeface="Calibri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932040" y="5221790"/>
            <a:ext cx="126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Boom</a:t>
            </a:r>
          </a:p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Hochkonjunktur</a:t>
            </a:r>
            <a:endParaRPr lang="de-DE" sz="1200" dirty="0">
              <a:latin typeface="Calibri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7740352" y="1988840"/>
            <a:ext cx="10801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b="0" dirty="0" smtClean="0">
                <a:latin typeface="Calibri" pitchFamily="34" charset="0"/>
              </a:rPr>
              <a:t>Produktions-</a:t>
            </a:r>
          </a:p>
          <a:p>
            <a:pPr>
              <a:spcBef>
                <a:spcPts val="0"/>
              </a:spcBef>
            </a:pPr>
            <a:r>
              <a:rPr lang="de-CH" sz="1200" b="0" dirty="0" smtClean="0">
                <a:latin typeface="Calibri" pitchFamily="34" charset="0"/>
              </a:rPr>
              <a:t>potential bei Normal-</a:t>
            </a:r>
            <a:r>
              <a:rPr lang="de-CH" sz="1200" b="0" dirty="0" err="1" smtClean="0">
                <a:latin typeface="Calibri" pitchFamily="34" charset="0"/>
              </a:rPr>
              <a:t>auslastung</a:t>
            </a:r>
            <a:endParaRPr lang="de-DE" sz="1200" b="0" dirty="0">
              <a:latin typeface="Calibri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971600" y="1556792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>
                <a:latin typeface="Calibri" pitchFamily="34" charset="0"/>
              </a:rPr>
              <a:t>Produktionspotenzial</a:t>
            </a:r>
            <a:endParaRPr lang="de-DE" sz="1200" b="0" dirty="0">
              <a:latin typeface="Calibri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 rot="20616589">
            <a:off x="4318621" y="2479153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>
                <a:latin typeface="Calibri" pitchFamily="34" charset="0"/>
              </a:rPr>
              <a:t>Überauslastung der Kapazitäten</a:t>
            </a:r>
            <a:endParaRPr lang="de-DE" sz="1200" b="0" dirty="0">
              <a:latin typeface="Calibri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 rot="20616589">
            <a:off x="4534646" y="3343249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>
                <a:latin typeface="Calibri" pitchFamily="34" charset="0"/>
              </a:rPr>
              <a:t>Unterauslastung der Kapazitäten</a:t>
            </a:r>
            <a:endParaRPr lang="de-DE" sz="1200" b="0" dirty="0">
              <a:latin typeface="Calibri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951891" y="5776798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/>
              <a:t>Zeit</a:t>
            </a:r>
            <a:endParaRPr lang="de-DE" sz="1200" b="0" dirty="0"/>
          </a:p>
        </p:txBody>
      </p:sp>
      <p:sp>
        <p:nvSpPr>
          <p:cNvPr id="26" name="Freihandform 25"/>
          <p:cNvSpPr/>
          <p:nvPr/>
        </p:nvSpPr>
        <p:spPr bwMode="auto">
          <a:xfrm>
            <a:off x="1331640" y="2060848"/>
            <a:ext cx="5904656" cy="2808312"/>
          </a:xfrm>
          <a:custGeom>
            <a:avLst/>
            <a:gdLst>
              <a:gd name="connsiteX0" fmla="*/ 0 w 6060558"/>
              <a:gd name="connsiteY0" fmla="*/ 2140688 h 2764465"/>
              <a:gd name="connsiteX1" fmla="*/ 499730 w 6060558"/>
              <a:gd name="connsiteY1" fmla="*/ 2013098 h 2764465"/>
              <a:gd name="connsiteX2" fmla="*/ 1765005 w 6060558"/>
              <a:gd name="connsiteY2" fmla="*/ 2512828 h 2764465"/>
              <a:gd name="connsiteX3" fmla="*/ 2519916 w 6060558"/>
              <a:gd name="connsiteY3" fmla="*/ 2395870 h 2764465"/>
              <a:gd name="connsiteX4" fmla="*/ 3359888 w 6060558"/>
              <a:gd name="connsiteY4" fmla="*/ 301256 h 2764465"/>
              <a:gd name="connsiteX5" fmla="*/ 6060558 w 6060558"/>
              <a:gd name="connsiteY5" fmla="*/ 588335 h 2764465"/>
              <a:gd name="connsiteX6" fmla="*/ 6060558 w 6060558"/>
              <a:gd name="connsiteY6" fmla="*/ 588335 h 2764465"/>
              <a:gd name="connsiteX7" fmla="*/ 6060558 w 6060558"/>
              <a:gd name="connsiteY7" fmla="*/ 588335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0558" h="2764465">
                <a:moveTo>
                  <a:pt x="0" y="2140688"/>
                </a:moveTo>
                <a:cubicBezTo>
                  <a:pt x="102781" y="2045881"/>
                  <a:pt x="205563" y="1951075"/>
                  <a:pt x="499730" y="2013098"/>
                </a:cubicBezTo>
                <a:cubicBezTo>
                  <a:pt x="793897" y="2075121"/>
                  <a:pt x="1428307" y="2449033"/>
                  <a:pt x="1765005" y="2512828"/>
                </a:cubicBezTo>
                <a:cubicBezTo>
                  <a:pt x="2101703" y="2576623"/>
                  <a:pt x="2254102" y="2764465"/>
                  <a:pt x="2519916" y="2395870"/>
                </a:cubicBezTo>
                <a:cubicBezTo>
                  <a:pt x="2785730" y="2027275"/>
                  <a:pt x="2769781" y="602512"/>
                  <a:pt x="3359888" y="301256"/>
                </a:cubicBezTo>
                <a:cubicBezTo>
                  <a:pt x="3949995" y="0"/>
                  <a:pt x="6060558" y="588335"/>
                  <a:pt x="6060558" y="588335"/>
                </a:cubicBezTo>
                <a:lnTo>
                  <a:pt x="6060558" y="588335"/>
                </a:lnTo>
                <a:lnTo>
                  <a:pt x="6060558" y="588335"/>
                </a:ln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00192" y="52292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dirty="0" smtClean="0">
                <a:latin typeface="Calibri" pitchFamily="34" charset="0"/>
              </a:rPr>
              <a:t>Neuer Konjunktur-</a:t>
            </a:r>
            <a:r>
              <a:rPr lang="de-CH" sz="1200" dirty="0" err="1" smtClean="0">
                <a:latin typeface="Calibri" pitchFamily="34" charset="0"/>
              </a:rPr>
              <a:t>abschwung</a:t>
            </a:r>
            <a:endParaRPr lang="de-DE" sz="1200" dirty="0">
              <a:latin typeface="Calibri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15816" y="479715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>
                <a:latin typeface="Calibri" pitchFamily="34" charset="0"/>
              </a:rPr>
              <a:t>Unterer Wendepunkt</a:t>
            </a:r>
            <a:endParaRPr lang="de-CH" sz="1200" b="0" dirty="0">
              <a:latin typeface="Calibri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923928" y="191683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0" dirty="0" smtClean="0">
                <a:latin typeface="Calibri" pitchFamily="34" charset="0"/>
              </a:rPr>
              <a:t>Oberer Wendepunkt</a:t>
            </a:r>
            <a:endParaRPr lang="de-CH" sz="1200" b="0" dirty="0">
              <a:latin typeface="Calibri" pitchFamily="34" charset="0"/>
            </a:endParaRPr>
          </a:p>
        </p:txBody>
      </p:sp>
      <p:cxnSp>
        <p:nvCxnSpPr>
          <p:cNvPr id="29" name="Gerade Verbindung mit Pfeil 28"/>
          <p:cNvCxnSpPr/>
          <p:nvPr/>
        </p:nvCxnSpPr>
        <p:spPr bwMode="auto">
          <a:xfrm flipV="1">
            <a:off x="3523779" y="468503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Gerade Verbindung mit Pfeil 30"/>
          <p:cNvCxnSpPr/>
          <p:nvPr/>
        </p:nvCxnSpPr>
        <p:spPr bwMode="auto">
          <a:xfrm>
            <a:off x="4699596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feld 51"/>
          <p:cNvSpPr txBox="1"/>
          <p:nvPr/>
        </p:nvSpPr>
        <p:spPr>
          <a:xfrm>
            <a:off x="1619672" y="3140968"/>
            <a:ext cx="20162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CH" sz="1200" b="0" dirty="0" smtClean="0">
                <a:latin typeface="Calibri" pitchFamily="34" charset="0"/>
              </a:rPr>
              <a:t>Konjunktur: Auslastungsgrad des Produktionspotentials</a:t>
            </a:r>
            <a:endParaRPr lang="de-DE" sz="1200" b="0" dirty="0">
              <a:latin typeface="Calibri" pitchFamily="34" charset="0"/>
            </a:endParaRPr>
          </a:p>
        </p:txBody>
      </p:sp>
      <p:cxnSp>
        <p:nvCxnSpPr>
          <p:cNvPr id="54" name="Gerade Verbindung mit Pfeil 53"/>
          <p:cNvCxnSpPr/>
          <p:nvPr/>
        </p:nvCxnSpPr>
        <p:spPr bwMode="auto">
          <a:xfrm>
            <a:off x="2195736" y="3645024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el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7215188" cy="1143000"/>
          </a:xfrm>
        </p:spPr>
        <p:txBody>
          <a:bodyPr/>
          <a:lstStyle/>
          <a:p>
            <a:r>
              <a:rPr lang="de-CH" dirty="0" smtClean="0"/>
              <a:t>Konjunkturentwicklung in der Schweiz</a:t>
            </a:r>
            <a:br>
              <a:rPr lang="de-CH" dirty="0" smtClean="0"/>
            </a:br>
            <a:r>
              <a:rPr lang="de-CH" sz="1800" dirty="0" smtClean="0"/>
              <a:t>(reales BIP, %-</a:t>
            </a:r>
            <a:r>
              <a:rPr lang="de-CH" sz="1800" dirty="0" err="1" smtClean="0"/>
              <a:t>tuale</a:t>
            </a:r>
            <a:r>
              <a:rPr lang="de-CH" sz="1800" dirty="0" smtClean="0"/>
              <a:t> Veränderung gegenüber Vorjahresquartal)</a:t>
            </a:r>
            <a:endParaRPr lang="de-DE" sz="1800" dirty="0" smtClean="0"/>
          </a:p>
        </p:txBody>
      </p:sp>
      <p:graphicFrame>
        <p:nvGraphicFramePr>
          <p:cNvPr id="4" name="Diagramm 3"/>
          <p:cNvGraphicFramePr/>
          <p:nvPr/>
        </p:nvGraphicFramePr>
        <p:xfrm>
          <a:off x="323528" y="1412776"/>
          <a:ext cx="849694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llipse 5"/>
          <p:cNvSpPr/>
          <p:nvPr/>
        </p:nvSpPr>
        <p:spPr>
          <a:xfrm>
            <a:off x="2843808" y="3573016"/>
            <a:ext cx="432048" cy="864096"/>
          </a:xfrm>
          <a:prstGeom prst="ellipse">
            <a:avLst/>
          </a:prstGeom>
          <a:solidFill>
            <a:srgbClr val="99CCF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392359" y="3212976"/>
            <a:ext cx="1080120" cy="864096"/>
          </a:xfrm>
          <a:prstGeom prst="ellipse">
            <a:avLst/>
          </a:prstGeom>
          <a:solidFill>
            <a:srgbClr val="99CCF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6133184" y="3429000"/>
            <a:ext cx="432048" cy="504056"/>
          </a:xfrm>
          <a:prstGeom prst="ellipse">
            <a:avLst/>
          </a:prstGeom>
          <a:solidFill>
            <a:srgbClr val="99CCF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7129421" y="3284984"/>
            <a:ext cx="576064" cy="1080120"/>
          </a:xfrm>
          <a:prstGeom prst="ellipse">
            <a:avLst/>
          </a:prstGeom>
          <a:solidFill>
            <a:srgbClr val="99CCF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979712" y="530120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1. Erdölkrise</a:t>
            </a:r>
            <a:endParaRPr lang="de-DE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83768" y="364502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tx2"/>
                </a:solidFill>
              </a:rPr>
              <a:t>2. </a:t>
            </a:r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Erdölkrise</a:t>
            </a:r>
            <a:endParaRPr lang="de-DE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868144" y="386104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>
                <a:solidFill>
                  <a:schemeClr val="tx2"/>
                </a:solidFill>
                <a:latin typeface="Calibri" pitchFamily="34" charset="0"/>
              </a:rPr>
              <a:t>Dot</a:t>
            </a:r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de-CH" sz="1400" dirty="0" err="1" smtClean="0">
                <a:solidFill>
                  <a:schemeClr val="tx2"/>
                </a:solidFill>
                <a:latin typeface="Calibri" pitchFamily="34" charset="0"/>
              </a:rPr>
              <a:t>com</a:t>
            </a:r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 Blase</a:t>
            </a:r>
            <a:endParaRPr lang="de-DE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211960" y="40770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Immobilienblase</a:t>
            </a:r>
            <a:endParaRPr lang="de-DE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020272" y="4365104"/>
            <a:ext cx="1260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solidFill>
                  <a:schemeClr val="tx2"/>
                </a:solidFill>
                <a:latin typeface="Calibri" pitchFamily="34" charset="0"/>
              </a:rPr>
              <a:t>Finanzkrise</a:t>
            </a:r>
            <a:endParaRPr lang="de-DE" sz="1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dirty="0" smtClean="0"/>
              <a:t>Peter Eisenhut, Aktuelle Volkswirtschaftslehre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7" y="333375"/>
            <a:ext cx="7916614" cy="719138"/>
          </a:xfrm>
        </p:spPr>
        <p:txBody>
          <a:bodyPr/>
          <a:lstStyle/>
          <a:p>
            <a:r>
              <a:rPr lang="de-CH" dirty="0" smtClean="0"/>
              <a:t>Gleichlaufender Indikator: BIP und Bruttoanlageinvestitionen  </a:t>
            </a:r>
            <a:r>
              <a:rPr lang="de-CH" sz="1200" dirty="0" smtClean="0"/>
              <a:t>(real, Veränderung gegenüber Vorjahr)</a:t>
            </a:r>
            <a:endParaRPr lang="de-DE" sz="1200" dirty="0"/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381000" y="1428750"/>
          <a:ext cx="8564563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Nachhinkender Indikator: BIP und Löhne </a:t>
            </a:r>
            <a:br>
              <a:rPr lang="de-CH" dirty="0" smtClean="0"/>
            </a:br>
            <a:r>
              <a:rPr lang="de-CH" sz="1200" dirty="0" smtClean="0"/>
              <a:t>(real, Veränderung gegenüber Vorjahr)</a:t>
            </a:r>
            <a:endParaRPr lang="de-DE" sz="12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84175" y="1357313"/>
          <a:ext cx="8139113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Vorauseilender Indikator: BIP und Konjunkturbarometer KOF</a:t>
            </a:r>
            <a:br>
              <a:rPr lang="de-CH" dirty="0" smtClean="0"/>
            </a:br>
            <a:r>
              <a:rPr lang="de-CH" sz="1200" dirty="0" smtClean="0"/>
              <a:t>(BIP Veränderung gegenüber Vorjahresquartal; Barometer KOF Index 100 = </a:t>
            </a:r>
            <a:r>
              <a:rPr lang="de-CH" sz="1200" smtClean="0"/>
              <a:t>langjähriger Durchschnitt)</a:t>
            </a:r>
            <a:endParaRPr lang="de-DE" sz="1600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539552" y="1340768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Gesamtangebot- und Gesamtnachfragekurve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9817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Konjunkturimpulse</a:t>
            </a:r>
            <a:endParaRPr lang="de-DE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04722" y="1484784"/>
            <a:ext cx="5357192" cy="43924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CH" sz="1600" b="0">
              <a:latin typeface="Calibri" pitchFamily="34" charset="0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0122" y="3200400"/>
            <a:ext cx="1985963" cy="9144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3042" y="3429000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Wirtschaftssubjekte</a:t>
            </a:r>
            <a:endParaRPr lang="de-DE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90122" y="1916832"/>
            <a:ext cx="2543200" cy="1283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405130" y="2708920"/>
            <a:ext cx="1709192" cy="49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2629266" y="3212976"/>
            <a:ext cx="43204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590122" y="4114800"/>
            <a:ext cx="2543200" cy="1330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1428322" y="4114800"/>
            <a:ext cx="1705000" cy="6103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2629266" y="3933056"/>
            <a:ext cx="43204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97418" y="1556792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Von der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Nachfrageseite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019103" y="2039582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 smtClean="0">
                <a:latin typeface="Calibri" pitchFamily="34" charset="0"/>
                <a:cs typeface="Arial" charset="0"/>
              </a:rPr>
              <a:t> Von der Angebotsseite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997418" y="2507834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Von monetären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Seite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997418" y="3036520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  <a:tab pos="36195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Von der technischen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Entwicklung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010474" y="3593741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Massenpsychologische Impulse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997418" y="4116640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Ökologische Einflüsse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005628" y="4708183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Weltpolitische Situation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994995" y="5262981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90500" algn="l"/>
              </a:tabLst>
            </a:pPr>
            <a:r>
              <a:rPr lang="de-DE" sz="1600" b="0" dirty="0">
                <a:latin typeface="Calibri" pitchFamily="34" charset="0"/>
                <a:cs typeface="Arial" charset="0"/>
              </a:rPr>
              <a:t> Änderung der </a:t>
            </a:r>
            <a:r>
              <a:rPr lang="de-DE" sz="1600" b="0" dirty="0" smtClean="0">
                <a:latin typeface="Calibri" pitchFamily="34" charset="0"/>
                <a:cs typeface="Arial" charset="0"/>
              </a:rPr>
              <a:t>staatlichen Rahmenbedingungen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67544" y="6271634"/>
            <a:ext cx="8207375" cy="396875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Peter Eisenhut, Aktuelle Volkswirtschaftslehre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Mulitplikator</a:t>
            </a:r>
            <a:endParaRPr lang="de-DE" dirty="0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611560" y="1339720"/>
            <a:ext cx="8064896" cy="4537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4880" y="149212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Periode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24000" y="1492120"/>
            <a:ext cx="1619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Ursprüngliche Nachfrage-</a:t>
            </a:r>
            <a:r>
              <a:rPr lang="de-DE" sz="1600" b="0" dirty="0" err="1">
                <a:latin typeface="Calibri" pitchFamily="34" charset="0"/>
                <a:cs typeface="Arial" charset="0"/>
              </a:rPr>
              <a:t>änderung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71813" y="1496883"/>
            <a:ext cx="152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Ausgelöste Nachfrage-änderung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357688" y="1496883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Veränderung Produktion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57875" y="1496883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Veränderung Einkommen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358063" y="1496883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Veränderung Konsum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01080" y="263512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1</a:t>
            </a:r>
          </a:p>
        </p:txBody>
      </p: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1600200" y="2635120"/>
            <a:ext cx="838200" cy="457200"/>
            <a:chOff x="1008" y="1584"/>
            <a:chExt cx="528" cy="288"/>
          </a:xfrm>
        </p:grpSpPr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1008" y="1584"/>
              <a:ext cx="480" cy="288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056" y="1584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100</a:t>
              </a:r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2362200" y="2635124"/>
            <a:ext cx="4419600" cy="338138"/>
            <a:chOff x="1488" y="1584"/>
            <a:chExt cx="2784" cy="213"/>
          </a:xfrm>
        </p:grpSpPr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792" y="1584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+100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784" y="1584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+100</a:t>
              </a:r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1488" y="172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20" name="Line 42"/>
            <p:cNvSpPr>
              <a:spLocks noChangeShapeType="1"/>
            </p:cNvSpPr>
            <p:nvPr/>
          </p:nvSpPr>
          <p:spPr bwMode="auto">
            <a:xfrm>
              <a:off x="3264" y="172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6781800" y="2635124"/>
            <a:ext cx="1371600" cy="338138"/>
            <a:chOff x="4272" y="1584"/>
            <a:chExt cx="864" cy="213"/>
          </a:xfrm>
        </p:grpSpPr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656" y="1584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+80</a:t>
              </a:r>
            </a:p>
          </p:txBody>
        </p:sp>
        <p:sp>
          <p:nvSpPr>
            <p:cNvPr id="23" name="Line 43"/>
            <p:cNvSpPr>
              <a:spLocks noChangeShapeType="1"/>
            </p:cNvSpPr>
            <p:nvPr/>
          </p:nvSpPr>
          <p:spPr bwMode="auto">
            <a:xfrm>
              <a:off x="4272" y="17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01080" y="316852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2</a:t>
            </a:r>
          </a:p>
        </p:txBody>
      </p:sp>
      <p:grpSp>
        <p:nvGrpSpPr>
          <p:cNvPr id="25" name="Group 101"/>
          <p:cNvGrpSpPr>
            <a:grpSpLocks/>
          </p:cNvGrpSpPr>
          <p:nvPr/>
        </p:nvGrpSpPr>
        <p:grpSpPr bwMode="auto">
          <a:xfrm>
            <a:off x="3048000" y="2939922"/>
            <a:ext cx="4800600" cy="566738"/>
            <a:chOff x="1920" y="1776"/>
            <a:chExt cx="3024" cy="357"/>
          </a:xfrm>
        </p:grpSpPr>
        <p:grpSp>
          <p:nvGrpSpPr>
            <p:cNvPr id="26" name="Group 99"/>
            <p:cNvGrpSpPr>
              <a:grpSpLocks/>
            </p:cNvGrpSpPr>
            <p:nvPr/>
          </p:nvGrpSpPr>
          <p:grpSpPr bwMode="auto">
            <a:xfrm>
              <a:off x="1920" y="1776"/>
              <a:ext cx="3024" cy="357"/>
              <a:chOff x="1920" y="1776"/>
              <a:chExt cx="3024" cy="357"/>
            </a:xfrm>
          </p:grpSpPr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1920" y="1920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 dirty="0">
                    <a:latin typeface="Calibri" pitchFamily="34" charset="0"/>
                    <a:cs typeface="Arial" charset="0"/>
                  </a:rPr>
                  <a:t>+80</a:t>
                </a:r>
              </a:p>
            </p:txBody>
          </p:sp>
          <p:sp>
            <p:nvSpPr>
              <p:cNvPr id="33" name="Line 44"/>
              <p:cNvSpPr>
                <a:spLocks noChangeShapeType="1"/>
              </p:cNvSpPr>
              <p:nvPr/>
            </p:nvSpPr>
            <p:spPr bwMode="auto">
              <a:xfrm flipH="1">
                <a:off x="2448" y="1776"/>
                <a:ext cx="24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</p:grpSp>
        <p:grpSp>
          <p:nvGrpSpPr>
            <p:cNvPr id="27" name="Group 100"/>
            <p:cNvGrpSpPr>
              <a:grpSpLocks/>
            </p:cNvGrpSpPr>
            <p:nvPr/>
          </p:nvGrpSpPr>
          <p:grpSpPr bwMode="auto">
            <a:xfrm>
              <a:off x="2448" y="1920"/>
              <a:ext cx="1824" cy="213"/>
              <a:chOff x="2448" y="1920"/>
              <a:chExt cx="1824" cy="213"/>
            </a:xfrm>
          </p:grpSpPr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3792" y="1920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 dirty="0">
                    <a:latin typeface="Calibri" pitchFamily="34" charset="0"/>
                    <a:cs typeface="Arial" charset="0"/>
                  </a:rPr>
                  <a:t>+80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2784" y="1920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 dirty="0">
                    <a:latin typeface="Calibri" pitchFamily="34" charset="0"/>
                    <a:cs typeface="Arial" charset="0"/>
                  </a:rPr>
                  <a:t>+80</a:t>
                </a:r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2448" y="20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  <p:sp>
            <p:nvSpPr>
              <p:cNvPr id="31" name="Line 47"/>
              <p:cNvSpPr>
                <a:spLocks noChangeShapeType="1"/>
              </p:cNvSpPr>
              <p:nvPr/>
            </p:nvSpPr>
            <p:spPr bwMode="auto">
              <a:xfrm>
                <a:off x="3264" y="206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</p:grpSp>
      </p:grpSp>
      <p:grpSp>
        <p:nvGrpSpPr>
          <p:cNvPr id="34" name="Group 76"/>
          <p:cNvGrpSpPr>
            <a:grpSpLocks/>
          </p:cNvGrpSpPr>
          <p:nvPr/>
        </p:nvGrpSpPr>
        <p:grpSpPr bwMode="auto">
          <a:xfrm>
            <a:off x="6781800" y="3168525"/>
            <a:ext cx="1371600" cy="338138"/>
            <a:chOff x="4272" y="1920"/>
            <a:chExt cx="864" cy="213"/>
          </a:xfrm>
        </p:grpSpPr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4656" y="1920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+64</a:t>
              </a:r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4272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6781800" y="3701925"/>
            <a:ext cx="1371600" cy="338138"/>
            <a:chOff x="4272" y="2256"/>
            <a:chExt cx="864" cy="213"/>
          </a:xfrm>
        </p:grpSpPr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560" y="2256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+51.2</a:t>
              </a:r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272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grpSp>
        <p:nvGrpSpPr>
          <p:cNvPr id="40" name="Group 83"/>
          <p:cNvGrpSpPr>
            <a:grpSpLocks/>
          </p:cNvGrpSpPr>
          <p:nvPr/>
        </p:nvGrpSpPr>
        <p:grpSpPr bwMode="auto">
          <a:xfrm>
            <a:off x="6781800" y="4235326"/>
            <a:ext cx="1371600" cy="338138"/>
            <a:chOff x="4272" y="2592"/>
            <a:chExt cx="864" cy="213"/>
          </a:xfrm>
        </p:grpSpPr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4656" y="2592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+41</a:t>
              </a: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4272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01080" y="370192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3</a:t>
            </a:r>
          </a:p>
        </p:txBody>
      </p:sp>
      <p:grpSp>
        <p:nvGrpSpPr>
          <p:cNvPr id="44" name="Group 79"/>
          <p:cNvGrpSpPr>
            <a:grpSpLocks/>
          </p:cNvGrpSpPr>
          <p:nvPr/>
        </p:nvGrpSpPr>
        <p:grpSpPr bwMode="auto">
          <a:xfrm>
            <a:off x="3048000" y="3473323"/>
            <a:ext cx="4800600" cy="566738"/>
            <a:chOff x="1920" y="2112"/>
            <a:chExt cx="3024" cy="357"/>
          </a:xfrm>
        </p:grpSpPr>
        <p:sp>
          <p:nvSpPr>
            <p:cNvPr id="45" name="Text Box 23"/>
            <p:cNvSpPr txBox="1">
              <a:spLocks noChangeArrowheads="1"/>
            </p:cNvSpPr>
            <p:nvPr/>
          </p:nvSpPr>
          <p:spPr bwMode="auto">
            <a:xfrm>
              <a:off x="3792" y="2256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+64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2784" y="2256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+64</a:t>
              </a: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3264" y="240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>
              <a:off x="2448" y="240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grpSp>
          <p:nvGrpSpPr>
            <p:cNvPr id="49" name="Group 78"/>
            <p:cNvGrpSpPr>
              <a:grpSpLocks/>
            </p:cNvGrpSpPr>
            <p:nvPr/>
          </p:nvGrpSpPr>
          <p:grpSpPr bwMode="auto">
            <a:xfrm>
              <a:off x="1920" y="2112"/>
              <a:ext cx="3024" cy="357"/>
              <a:chOff x="1920" y="2112"/>
              <a:chExt cx="3024" cy="357"/>
            </a:xfrm>
          </p:grpSpPr>
          <p:sp>
            <p:nvSpPr>
              <p:cNvPr id="50" name="Text Box 37"/>
              <p:cNvSpPr txBox="1">
                <a:spLocks noChangeArrowheads="1"/>
              </p:cNvSpPr>
              <p:nvPr/>
            </p:nvSpPr>
            <p:spPr bwMode="auto">
              <a:xfrm>
                <a:off x="1920" y="2256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+64</a:t>
                </a:r>
              </a:p>
            </p:txBody>
          </p:sp>
          <p:sp>
            <p:nvSpPr>
              <p:cNvPr id="51" name="Line 58"/>
              <p:cNvSpPr>
                <a:spLocks noChangeShapeType="1"/>
              </p:cNvSpPr>
              <p:nvPr/>
            </p:nvSpPr>
            <p:spPr bwMode="auto">
              <a:xfrm flipH="1">
                <a:off x="2448" y="2112"/>
                <a:ext cx="24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</p:grpSp>
      </p:grp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701080" y="423532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>
                <a:latin typeface="Calibri" pitchFamily="34" charset="0"/>
                <a:cs typeface="Arial" charset="0"/>
              </a:rPr>
              <a:t>4</a:t>
            </a:r>
          </a:p>
        </p:txBody>
      </p:sp>
      <p:grpSp>
        <p:nvGrpSpPr>
          <p:cNvPr id="53" name="Group 102"/>
          <p:cNvGrpSpPr>
            <a:grpSpLocks/>
          </p:cNvGrpSpPr>
          <p:nvPr/>
        </p:nvGrpSpPr>
        <p:grpSpPr bwMode="auto">
          <a:xfrm>
            <a:off x="2895600" y="4006723"/>
            <a:ext cx="4953000" cy="566738"/>
            <a:chOff x="1824" y="2448"/>
            <a:chExt cx="3120" cy="357"/>
          </a:xfrm>
        </p:grpSpPr>
        <p:grpSp>
          <p:nvGrpSpPr>
            <p:cNvPr id="54" name="Group 82"/>
            <p:cNvGrpSpPr>
              <a:grpSpLocks/>
            </p:cNvGrpSpPr>
            <p:nvPr/>
          </p:nvGrpSpPr>
          <p:grpSpPr bwMode="auto">
            <a:xfrm>
              <a:off x="2448" y="2592"/>
              <a:ext cx="1824" cy="213"/>
              <a:chOff x="2448" y="2592"/>
              <a:chExt cx="1824" cy="213"/>
            </a:xfrm>
          </p:grpSpPr>
          <p:sp>
            <p:nvSpPr>
              <p:cNvPr id="58" name="Text Box 28"/>
              <p:cNvSpPr txBox="1">
                <a:spLocks noChangeArrowheads="1"/>
              </p:cNvSpPr>
              <p:nvPr/>
            </p:nvSpPr>
            <p:spPr bwMode="auto">
              <a:xfrm>
                <a:off x="3648" y="2592"/>
                <a:ext cx="62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+51.2</a:t>
                </a:r>
              </a:p>
            </p:txBody>
          </p:sp>
          <p:sp>
            <p:nvSpPr>
              <p:cNvPr id="59" name="Text Box 29"/>
              <p:cNvSpPr txBox="1">
                <a:spLocks noChangeArrowheads="1"/>
              </p:cNvSpPr>
              <p:nvPr/>
            </p:nvSpPr>
            <p:spPr bwMode="auto">
              <a:xfrm>
                <a:off x="2640" y="2592"/>
                <a:ext cx="62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+51.2</a:t>
                </a:r>
              </a:p>
            </p:txBody>
          </p:sp>
          <p:sp>
            <p:nvSpPr>
              <p:cNvPr id="60" name="Line 51"/>
              <p:cNvSpPr>
                <a:spLocks noChangeShapeType="1"/>
              </p:cNvSpPr>
              <p:nvPr/>
            </p:nvSpPr>
            <p:spPr bwMode="auto">
              <a:xfrm>
                <a:off x="3264" y="273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  <p:sp>
            <p:nvSpPr>
              <p:cNvPr id="61" name="Line 56"/>
              <p:cNvSpPr>
                <a:spLocks noChangeShapeType="1"/>
              </p:cNvSpPr>
              <p:nvPr/>
            </p:nvSpPr>
            <p:spPr bwMode="auto">
              <a:xfrm>
                <a:off x="2448" y="273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</p:grpSp>
        <p:grpSp>
          <p:nvGrpSpPr>
            <p:cNvPr id="55" name="Group 81"/>
            <p:cNvGrpSpPr>
              <a:grpSpLocks/>
            </p:cNvGrpSpPr>
            <p:nvPr/>
          </p:nvGrpSpPr>
          <p:grpSpPr bwMode="auto">
            <a:xfrm>
              <a:off x="1824" y="2448"/>
              <a:ext cx="3120" cy="357"/>
              <a:chOff x="1824" y="2448"/>
              <a:chExt cx="3120" cy="357"/>
            </a:xfrm>
          </p:grpSpPr>
          <p:sp>
            <p:nvSpPr>
              <p:cNvPr id="56" name="Text Box 38"/>
              <p:cNvSpPr txBox="1">
                <a:spLocks noChangeArrowheads="1"/>
              </p:cNvSpPr>
              <p:nvPr/>
            </p:nvSpPr>
            <p:spPr bwMode="auto">
              <a:xfrm>
                <a:off x="1824" y="2592"/>
                <a:ext cx="57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+51.2</a:t>
                </a:r>
              </a:p>
            </p:txBody>
          </p:sp>
          <p:sp>
            <p:nvSpPr>
              <p:cNvPr id="57" name="Line 59"/>
              <p:cNvSpPr>
                <a:spLocks noChangeShapeType="1"/>
              </p:cNvSpPr>
              <p:nvPr/>
            </p:nvSpPr>
            <p:spPr bwMode="auto">
              <a:xfrm flipH="1">
                <a:off x="2448" y="2448"/>
                <a:ext cx="24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</a:endParaRPr>
              </a:p>
            </p:txBody>
          </p:sp>
        </p:grpSp>
      </p:grp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704834" y="476872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5</a:t>
            </a:r>
          </a:p>
        </p:txBody>
      </p:sp>
      <p:grpSp>
        <p:nvGrpSpPr>
          <p:cNvPr id="63" name="Group 84"/>
          <p:cNvGrpSpPr>
            <a:grpSpLocks/>
          </p:cNvGrpSpPr>
          <p:nvPr/>
        </p:nvGrpSpPr>
        <p:grpSpPr bwMode="auto">
          <a:xfrm>
            <a:off x="3048000" y="4540124"/>
            <a:ext cx="4800600" cy="566738"/>
            <a:chOff x="1920" y="2784"/>
            <a:chExt cx="3024" cy="357"/>
          </a:xfrm>
        </p:grpSpPr>
        <p:sp>
          <p:nvSpPr>
            <p:cNvPr id="64" name="Text Box 39"/>
            <p:cNvSpPr txBox="1">
              <a:spLocks noChangeArrowheads="1"/>
            </p:cNvSpPr>
            <p:nvPr/>
          </p:nvSpPr>
          <p:spPr bwMode="auto">
            <a:xfrm>
              <a:off x="1920" y="2928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600" b="0">
                  <a:latin typeface="Calibri" pitchFamily="34" charset="0"/>
                  <a:cs typeface="Arial" charset="0"/>
                </a:rPr>
                <a:t>+41</a:t>
              </a:r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 flipH="1">
              <a:off x="2448" y="2784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683568" y="4941168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...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3059832" y="4941168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...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755576" y="5301208"/>
            <a:ext cx="77768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</a:endParaRPr>
          </a:p>
        </p:txBody>
      </p:sp>
      <p:grpSp>
        <p:nvGrpSpPr>
          <p:cNvPr id="69" name="Group 103"/>
          <p:cNvGrpSpPr>
            <a:grpSpLocks/>
          </p:cNvGrpSpPr>
          <p:nvPr/>
        </p:nvGrpSpPr>
        <p:grpSpPr bwMode="auto">
          <a:xfrm>
            <a:off x="1619672" y="5373216"/>
            <a:ext cx="6553200" cy="457200"/>
            <a:chOff x="1008" y="3648"/>
            <a:chExt cx="4128" cy="288"/>
          </a:xfrm>
        </p:grpSpPr>
        <p:grpSp>
          <p:nvGrpSpPr>
            <p:cNvPr id="70" name="Group 89"/>
            <p:cNvGrpSpPr>
              <a:grpSpLocks/>
            </p:cNvGrpSpPr>
            <p:nvPr/>
          </p:nvGrpSpPr>
          <p:grpSpPr bwMode="auto">
            <a:xfrm>
              <a:off x="1008" y="3648"/>
              <a:ext cx="4128" cy="213"/>
              <a:chOff x="1008" y="3648"/>
              <a:chExt cx="4128" cy="213"/>
            </a:xfrm>
          </p:grpSpPr>
          <p:sp>
            <p:nvSpPr>
              <p:cNvPr id="74" name="Text Box 70"/>
              <p:cNvSpPr txBox="1">
                <a:spLocks noChangeArrowheads="1"/>
              </p:cNvSpPr>
              <p:nvPr/>
            </p:nvSpPr>
            <p:spPr bwMode="auto">
              <a:xfrm>
                <a:off x="2784" y="3648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+500</a:t>
                </a:r>
              </a:p>
            </p:txBody>
          </p:sp>
          <p:sp>
            <p:nvSpPr>
              <p:cNvPr id="75" name="Text Box 71"/>
              <p:cNvSpPr txBox="1">
                <a:spLocks noChangeArrowheads="1"/>
              </p:cNvSpPr>
              <p:nvPr/>
            </p:nvSpPr>
            <p:spPr bwMode="auto">
              <a:xfrm>
                <a:off x="4656" y="3648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+400</a:t>
                </a:r>
              </a:p>
            </p:txBody>
          </p:sp>
          <p:sp>
            <p:nvSpPr>
              <p:cNvPr id="76" name="Text Box 72"/>
              <p:cNvSpPr txBox="1">
                <a:spLocks noChangeArrowheads="1"/>
              </p:cNvSpPr>
              <p:nvPr/>
            </p:nvSpPr>
            <p:spPr bwMode="auto">
              <a:xfrm>
                <a:off x="1920" y="3648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latin typeface="Calibri" pitchFamily="34" charset="0"/>
                    <a:cs typeface="Arial" charset="0"/>
                  </a:rPr>
                  <a:t>+400</a:t>
                </a:r>
              </a:p>
            </p:txBody>
          </p:sp>
          <p:sp>
            <p:nvSpPr>
              <p:cNvPr id="77" name="Text Box 85"/>
              <p:cNvSpPr txBox="1">
                <a:spLocks noChangeArrowheads="1"/>
              </p:cNvSpPr>
              <p:nvPr/>
            </p:nvSpPr>
            <p:spPr bwMode="auto">
              <a:xfrm>
                <a:off x="1008" y="3648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 dirty="0">
                    <a:latin typeface="Calibri" pitchFamily="34" charset="0"/>
                    <a:cs typeface="Arial" charset="0"/>
                  </a:rPr>
                  <a:t>100</a:t>
                </a:r>
              </a:p>
            </p:txBody>
          </p:sp>
        </p:grpSp>
        <p:grpSp>
          <p:nvGrpSpPr>
            <p:cNvPr id="71" name="Group 88"/>
            <p:cNvGrpSpPr>
              <a:grpSpLocks/>
            </p:cNvGrpSpPr>
            <p:nvPr/>
          </p:nvGrpSpPr>
          <p:grpSpPr bwMode="auto">
            <a:xfrm>
              <a:off x="3792" y="3648"/>
              <a:ext cx="528" cy="288"/>
              <a:chOff x="3792" y="3648"/>
              <a:chExt cx="528" cy="288"/>
            </a:xfrm>
          </p:grpSpPr>
          <p:sp>
            <p:nvSpPr>
              <p:cNvPr id="72" name="Rectangle 86"/>
              <p:cNvSpPr>
                <a:spLocks noChangeArrowheads="1"/>
              </p:cNvSpPr>
              <p:nvPr/>
            </p:nvSpPr>
            <p:spPr bwMode="auto">
              <a:xfrm>
                <a:off x="3792" y="3648"/>
                <a:ext cx="528" cy="288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600" b="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73" name="Text Box 69"/>
              <p:cNvSpPr txBox="1">
                <a:spLocks noChangeArrowheads="1"/>
              </p:cNvSpPr>
              <p:nvPr/>
            </p:nvSpPr>
            <p:spPr bwMode="auto">
              <a:xfrm>
                <a:off x="3792" y="3648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600" b="0">
                    <a:solidFill>
                      <a:schemeClr val="bg1"/>
                    </a:solidFill>
                    <a:latin typeface="Calibri" pitchFamily="34" charset="0"/>
                    <a:cs typeface="Arial" charset="0"/>
                  </a:rPr>
                  <a:t>+500</a:t>
                </a:r>
                <a:endParaRPr lang="de-DE" sz="1600" b="0">
                  <a:latin typeface="Calibri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78" name="Group 92"/>
          <p:cNvGrpSpPr>
            <a:grpSpLocks/>
          </p:cNvGrpSpPr>
          <p:nvPr/>
        </p:nvGrpSpPr>
        <p:grpSpPr bwMode="auto">
          <a:xfrm>
            <a:off x="2309815" y="3068509"/>
            <a:ext cx="3733800" cy="2592388"/>
            <a:chOff x="1455" y="1857"/>
            <a:chExt cx="2352" cy="1633"/>
          </a:xfrm>
        </p:grpSpPr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1462" y="1857"/>
              <a:ext cx="0" cy="163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1455" y="3490"/>
              <a:ext cx="235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sp>
        <p:nvSpPr>
          <p:cNvPr id="81" name="Line 105"/>
          <p:cNvSpPr>
            <a:spLocks noChangeShapeType="1"/>
          </p:cNvSpPr>
          <p:nvPr/>
        </p:nvSpPr>
        <p:spPr bwMode="auto">
          <a:xfrm flipV="1">
            <a:off x="683568" y="2420888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</a:endParaRPr>
          </a:p>
        </p:txBody>
      </p:sp>
      <p:sp>
        <p:nvSpPr>
          <p:cNvPr id="82" name="Text Box 106"/>
          <p:cNvSpPr txBox="1">
            <a:spLocks noChangeArrowheads="1"/>
          </p:cNvSpPr>
          <p:nvPr/>
        </p:nvSpPr>
        <p:spPr bwMode="auto">
          <a:xfrm>
            <a:off x="539552" y="5877272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Multiplikator = 1 / (1-Grenzneigung zum Konsum) =  1 / (1-0.8)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Akzelerator</a:t>
            </a:r>
            <a:endParaRPr lang="de-DE" dirty="0"/>
          </a:p>
        </p:txBody>
      </p:sp>
      <p:sp>
        <p:nvSpPr>
          <p:cNvPr id="6" name="Rectangle 120"/>
          <p:cNvSpPr>
            <a:spLocks noChangeArrowheads="1"/>
          </p:cNvSpPr>
          <p:nvPr/>
        </p:nvSpPr>
        <p:spPr bwMode="auto">
          <a:xfrm>
            <a:off x="467544" y="1390028"/>
            <a:ext cx="8236024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  <a:cs typeface="Arial" charset="0"/>
            </a:endParaRPr>
          </a:p>
        </p:txBody>
      </p:sp>
      <p:sp>
        <p:nvSpPr>
          <p:cNvPr id="7" name="Text Box 81"/>
          <p:cNvSpPr txBox="1">
            <a:spLocks noChangeArrowheads="1"/>
          </p:cNvSpPr>
          <p:nvPr/>
        </p:nvSpPr>
        <p:spPr bwMode="auto">
          <a:xfrm>
            <a:off x="467544" y="2372569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Periode 1</a:t>
            </a:r>
          </a:p>
        </p:txBody>
      </p:sp>
      <p:sp>
        <p:nvSpPr>
          <p:cNvPr id="8" name="Text Box 83"/>
          <p:cNvSpPr txBox="1">
            <a:spLocks noChangeArrowheads="1"/>
          </p:cNvSpPr>
          <p:nvPr/>
        </p:nvSpPr>
        <p:spPr bwMode="auto">
          <a:xfrm>
            <a:off x="467544" y="3164657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Periode 2</a:t>
            </a: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611560" y="5108873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Periode 3</a:t>
            </a:r>
          </a:p>
        </p:txBody>
      </p:sp>
      <p:sp>
        <p:nvSpPr>
          <p:cNvPr id="10" name="Text Box 85"/>
          <p:cNvSpPr txBox="1">
            <a:spLocks noChangeArrowheads="1"/>
          </p:cNvSpPr>
          <p:nvPr/>
        </p:nvSpPr>
        <p:spPr bwMode="auto">
          <a:xfrm>
            <a:off x="1619672" y="1606052"/>
            <a:ext cx="1557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de-DE" sz="1600" dirty="0" smtClean="0">
                <a:latin typeface="Calibri" pitchFamily="34" charset="0"/>
                <a:cs typeface="Arial" charset="0"/>
              </a:rPr>
              <a:t>Nachfrage-</a:t>
            </a:r>
          </a:p>
          <a:p>
            <a:pPr>
              <a:spcBef>
                <a:spcPts val="0"/>
              </a:spcBef>
            </a:pPr>
            <a:r>
              <a:rPr lang="de-DE" sz="1600" dirty="0" err="1" smtClean="0">
                <a:latin typeface="Calibri" pitchFamily="34" charset="0"/>
                <a:cs typeface="Arial" charset="0"/>
              </a:rPr>
              <a:t>veränderung</a:t>
            </a:r>
            <a:endParaRPr lang="de-DE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3851920" y="1606052"/>
            <a:ext cx="18335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Wert Maschinenpark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6084168" y="1678060"/>
            <a:ext cx="16716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latin typeface="Calibri" pitchFamily="34" charset="0"/>
                <a:cs typeface="Arial" charset="0"/>
              </a:rPr>
              <a:t>Investitionen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962400" y="2284212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Calibri" pitchFamily="34" charset="0"/>
                <a:cs typeface="Arial" charset="0"/>
              </a:rPr>
              <a:t>600‘000</a:t>
            </a:r>
          </a:p>
        </p:txBody>
      </p:sp>
      <p:sp>
        <p:nvSpPr>
          <p:cNvPr id="14" name="Text Box 89"/>
          <p:cNvSpPr txBox="1">
            <a:spLocks noChangeArrowheads="1"/>
          </p:cNvSpPr>
          <p:nvPr/>
        </p:nvSpPr>
        <p:spPr bwMode="auto">
          <a:xfrm>
            <a:off x="6036568" y="2284212"/>
            <a:ext cx="281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Calibri" pitchFamily="34" charset="0"/>
                <a:cs typeface="Arial" charset="0"/>
              </a:rPr>
              <a:t>60‘000 Ersatzinvestitionen</a:t>
            </a:r>
          </a:p>
        </p:txBody>
      </p: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1905000" y="3046212"/>
            <a:ext cx="1066800" cy="533400"/>
            <a:chOff x="1200" y="2160"/>
            <a:chExt cx="672" cy="336"/>
          </a:xfrm>
        </p:grpSpPr>
        <p:sp>
          <p:nvSpPr>
            <p:cNvPr id="16" name="Rectangle 91"/>
            <p:cNvSpPr>
              <a:spLocks noChangeArrowheads="1"/>
            </p:cNvSpPr>
            <p:nvPr/>
          </p:nvSpPr>
          <p:spPr bwMode="auto">
            <a:xfrm>
              <a:off x="1200" y="2160"/>
              <a:ext cx="624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" name="Text Box 90"/>
            <p:cNvSpPr txBox="1">
              <a:spLocks noChangeArrowheads="1"/>
            </p:cNvSpPr>
            <p:nvPr/>
          </p:nvSpPr>
          <p:spPr bwMode="auto">
            <a:xfrm>
              <a:off x="1248" y="2208"/>
              <a:ext cx="6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+ 10%</a:t>
              </a:r>
            </a:p>
          </p:txBody>
        </p:sp>
      </p:grpSp>
      <p:sp>
        <p:nvSpPr>
          <p:cNvPr id="18" name="Text Box 93"/>
          <p:cNvSpPr txBox="1">
            <a:spLocks noChangeArrowheads="1"/>
          </p:cNvSpPr>
          <p:nvPr/>
        </p:nvSpPr>
        <p:spPr bwMode="auto">
          <a:xfrm>
            <a:off x="3962400" y="3122412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Calibri" pitchFamily="34" charset="0"/>
                <a:cs typeface="Arial" charset="0"/>
              </a:rPr>
              <a:t>660‘000 (+10%)</a:t>
            </a:r>
          </a:p>
        </p:txBody>
      </p:sp>
      <p:sp>
        <p:nvSpPr>
          <p:cNvPr id="19" name="Text Box 94"/>
          <p:cNvSpPr txBox="1">
            <a:spLocks noChangeArrowheads="1"/>
          </p:cNvSpPr>
          <p:nvPr/>
        </p:nvSpPr>
        <p:spPr bwMode="auto">
          <a:xfrm>
            <a:off x="6036568" y="3122412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34" charset="0"/>
                <a:cs typeface="Arial" charset="0"/>
              </a:rPr>
              <a:t>60‘000 Ersatzinvestitionen</a:t>
            </a:r>
          </a:p>
          <a:p>
            <a:r>
              <a:rPr lang="de-DE" sz="1600">
                <a:latin typeface="Calibri" pitchFamily="34" charset="0"/>
                <a:cs typeface="Arial" charset="0"/>
              </a:rPr>
              <a:t>60‘000 Nettoinvestitionen </a:t>
            </a:r>
          </a:p>
        </p:txBody>
      </p:sp>
      <p:grpSp>
        <p:nvGrpSpPr>
          <p:cNvPr id="20" name="Group 123"/>
          <p:cNvGrpSpPr>
            <a:grpSpLocks/>
          </p:cNvGrpSpPr>
          <p:nvPr/>
        </p:nvGrpSpPr>
        <p:grpSpPr bwMode="auto">
          <a:xfrm>
            <a:off x="5919093" y="3732012"/>
            <a:ext cx="2819400" cy="338138"/>
            <a:chOff x="3910" y="2592"/>
            <a:chExt cx="1776" cy="213"/>
          </a:xfrm>
        </p:grpSpPr>
        <p:sp>
          <p:nvSpPr>
            <p:cNvPr id="21" name="Line 95"/>
            <p:cNvSpPr>
              <a:spLocks noChangeShapeType="1"/>
            </p:cNvSpPr>
            <p:nvPr/>
          </p:nvSpPr>
          <p:spPr bwMode="auto">
            <a:xfrm>
              <a:off x="4032" y="259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22" name="Text Box 96"/>
            <p:cNvSpPr txBox="1">
              <a:spLocks noChangeArrowheads="1"/>
            </p:cNvSpPr>
            <p:nvPr/>
          </p:nvSpPr>
          <p:spPr bwMode="auto">
            <a:xfrm>
              <a:off x="3910" y="2592"/>
              <a:ext cx="17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>
                  <a:latin typeface="Calibri" pitchFamily="34" charset="0"/>
                  <a:cs typeface="Arial" charset="0"/>
                </a:rPr>
                <a:t>120‘000 Bruttoinvestitionen</a:t>
              </a:r>
            </a:p>
          </p:txBody>
        </p:sp>
      </p:grpSp>
      <p:grpSp>
        <p:nvGrpSpPr>
          <p:cNvPr id="23" name="Group 99"/>
          <p:cNvGrpSpPr>
            <a:grpSpLocks/>
          </p:cNvGrpSpPr>
          <p:nvPr/>
        </p:nvGrpSpPr>
        <p:grpSpPr bwMode="auto">
          <a:xfrm>
            <a:off x="1905000" y="5027412"/>
            <a:ext cx="1066800" cy="533400"/>
            <a:chOff x="1056" y="2160"/>
            <a:chExt cx="672" cy="336"/>
          </a:xfrm>
        </p:grpSpPr>
        <p:sp>
          <p:nvSpPr>
            <p:cNvPr id="24" name="Rectangle 100"/>
            <p:cNvSpPr>
              <a:spLocks noChangeArrowheads="1"/>
            </p:cNvSpPr>
            <p:nvPr/>
          </p:nvSpPr>
          <p:spPr bwMode="auto">
            <a:xfrm>
              <a:off x="1056" y="2160"/>
              <a:ext cx="624" cy="33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" name="Text Box 101"/>
            <p:cNvSpPr txBox="1">
              <a:spLocks noChangeArrowheads="1"/>
            </p:cNvSpPr>
            <p:nvPr/>
          </p:nvSpPr>
          <p:spPr bwMode="auto">
            <a:xfrm>
              <a:off x="1104" y="2208"/>
              <a:ext cx="6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+/- 0%</a:t>
              </a:r>
            </a:p>
          </p:txBody>
        </p:sp>
      </p:grpSp>
      <p:sp>
        <p:nvSpPr>
          <p:cNvPr id="26" name="Text Box 102"/>
          <p:cNvSpPr txBox="1">
            <a:spLocks noChangeArrowheads="1"/>
          </p:cNvSpPr>
          <p:nvPr/>
        </p:nvSpPr>
        <p:spPr bwMode="auto">
          <a:xfrm>
            <a:off x="3962400" y="5027412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Calibri" pitchFamily="34" charset="0"/>
                <a:cs typeface="Arial" charset="0"/>
              </a:rPr>
              <a:t>660‘000</a:t>
            </a:r>
          </a:p>
        </p:txBody>
      </p:sp>
      <p:sp>
        <p:nvSpPr>
          <p:cNvPr id="27" name="Text Box 103"/>
          <p:cNvSpPr txBox="1">
            <a:spLocks noChangeArrowheads="1"/>
          </p:cNvSpPr>
          <p:nvPr/>
        </p:nvSpPr>
        <p:spPr bwMode="auto">
          <a:xfrm>
            <a:off x="6036568" y="5027412"/>
            <a:ext cx="281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Calibri" pitchFamily="34" charset="0"/>
                <a:cs typeface="Arial" charset="0"/>
              </a:rPr>
              <a:t>66‘000 Ersatzinvestitionen</a:t>
            </a:r>
          </a:p>
        </p:txBody>
      </p:sp>
      <p:sp>
        <p:nvSpPr>
          <p:cNvPr id="28" name="Line 112"/>
          <p:cNvSpPr>
            <a:spLocks noChangeShapeType="1"/>
          </p:cNvSpPr>
          <p:nvPr/>
        </p:nvSpPr>
        <p:spPr bwMode="auto">
          <a:xfrm>
            <a:off x="539552" y="2228554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>
              <a:latin typeface="Calibri" pitchFamily="34" charset="0"/>
            </a:endParaRPr>
          </a:p>
        </p:txBody>
      </p:sp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2590800" y="3579612"/>
            <a:ext cx="3733800" cy="762000"/>
            <a:chOff x="1632" y="2496"/>
            <a:chExt cx="2352" cy="480"/>
          </a:xfrm>
        </p:grpSpPr>
        <p:sp>
          <p:nvSpPr>
            <p:cNvPr id="30" name="Line 113"/>
            <p:cNvSpPr>
              <a:spLocks noChangeShapeType="1"/>
            </p:cNvSpPr>
            <p:nvPr/>
          </p:nvSpPr>
          <p:spPr bwMode="auto">
            <a:xfrm>
              <a:off x="1632" y="2976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31" name="Line 114"/>
            <p:cNvSpPr>
              <a:spLocks noChangeShapeType="1"/>
            </p:cNvSpPr>
            <p:nvPr/>
          </p:nvSpPr>
          <p:spPr bwMode="auto">
            <a:xfrm flipV="1">
              <a:off x="1632" y="249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</p:grpSp>
      <p:grpSp>
        <p:nvGrpSpPr>
          <p:cNvPr id="32" name="Group 122"/>
          <p:cNvGrpSpPr>
            <a:grpSpLocks/>
          </p:cNvGrpSpPr>
          <p:nvPr/>
        </p:nvGrpSpPr>
        <p:grpSpPr bwMode="auto">
          <a:xfrm>
            <a:off x="2590800" y="5560812"/>
            <a:ext cx="3733800" cy="228600"/>
            <a:chOff x="1632" y="3744"/>
            <a:chExt cx="2352" cy="144"/>
          </a:xfrm>
        </p:grpSpPr>
        <p:sp>
          <p:nvSpPr>
            <p:cNvPr id="33" name="Line 118"/>
            <p:cNvSpPr>
              <a:spLocks noChangeShapeType="1"/>
            </p:cNvSpPr>
            <p:nvPr/>
          </p:nvSpPr>
          <p:spPr bwMode="auto">
            <a:xfrm>
              <a:off x="1632" y="3888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34" name="Line 119"/>
            <p:cNvSpPr>
              <a:spLocks noChangeShapeType="1"/>
            </p:cNvSpPr>
            <p:nvPr/>
          </p:nvSpPr>
          <p:spPr bwMode="auto">
            <a:xfrm flipV="1">
              <a:off x="1632" y="374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</p:grpSp>
      <p:grpSp>
        <p:nvGrpSpPr>
          <p:cNvPr id="35" name="Group 138"/>
          <p:cNvGrpSpPr>
            <a:grpSpLocks/>
          </p:cNvGrpSpPr>
          <p:nvPr/>
        </p:nvGrpSpPr>
        <p:grpSpPr bwMode="auto">
          <a:xfrm>
            <a:off x="6036568" y="4113012"/>
            <a:ext cx="1066800" cy="533400"/>
            <a:chOff x="3936" y="2832"/>
            <a:chExt cx="672" cy="336"/>
          </a:xfrm>
        </p:grpSpPr>
        <p:sp>
          <p:nvSpPr>
            <p:cNvPr id="36" name="Rectangle 105"/>
            <p:cNvSpPr>
              <a:spLocks noChangeArrowheads="1"/>
            </p:cNvSpPr>
            <p:nvPr/>
          </p:nvSpPr>
          <p:spPr bwMode="auto">
            <a:xfrm>
              <a:off x="3936" y="2832"/>
              <a:ext cx="672" cy="33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7" name="Text Box 106"/>
            <p:cNvSpPr txBox="1">
              <a:spLocks noChangeArrowheads="1"/>
            </p:cNvSpPr>
            <p:nvPr/>
          </p:nvSpPr>
          <p:spPr bwMode="auto">
            <a:xfrm>
              <a:off x="3984" y="2880"/>
              <a:ext cx="624" cy="21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+ 100%</a:t>
              </a:r>
            </a:p>
          </p:txBody>
        </p:sp>
      </p:grpSp>
      <p:grpSp>
        <p:nvGrpSpPr>
          <p:cNvPr id="38" name="Group 143"/>
          <p:cNvGrpSpPr>
            <a:grpSpLocks/>
          </p:cNvGrpSpPr>
          <p:nvPr/>
        </p:nvGrpSpPr>
        <p:grpSpPr bwMode="auto">
          <a:xfrm>
            <a:off x="5731768" y="2436612"/>
            <a:ext cx="228600" cy="1752600"/>
            <a:chOff x="3792" y="1776"/>
            <a:chExt cx="144" cy="1104"/>
          </a:xfrm>
        </p:grpSpPr>
        <p:sp>
          <p:nvSpPr>
            <p:cNvPr id="39" name="Line 126"/>
            <p:cNvSpPr>
              <a:spLocks noChangeShapeType="1"/>
            </p:cNvSpPr>
            <p:nvPr/>
          </p:nvSpPr>
          <p:spPr bwMode="auto">
            <a:xfrm>
              <a:off x="3792" y="2688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40" name="Line 124"/>
            <p:cNvSpPr>
              <a:spLocks noChangeShapeType="1"/>
            </p:cNvSpPr>
            <p:nvPr/>
          </p:nvSpPr>
          <p:spPr bwMode="auto">
            <a:xfrm>
              <a:off x="3792" y="1776"/>
              <a:ext cx="0" cy="11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41" name="Line 125"/>
            <p:cNvSpPr>
              <a:spLocks noChangeShapeType="1"/>
            </p:cNvSpPr>
            <p:nvPr/>
          </p:nvSpPr>
          <p:spPr bwMode="auto">
            <a:xfrm flipV="1">
              <a:off x="3792" y="1776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  <p:sp>
          <p:nvSpPr>
            <p:cNvPr id="42" name="Line 127"/>
            <p:cNvSpPr>
              <a:spLocks noChangeShapeType="1"/>
            </p:cNvSpPr>
            <p:nvPr/>
          </p:nvSpPr>
          <p:spPr bwMode="auto">
            <a:xfrm>
              <a:off x="3792" y="2880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</p:grpSp>
      <p:grpSp>
        <p:nvGrpSpPr>
          <p:cNvPr id="43" name="Group 107"/>
          <p:cNvGrpSpPr>
            <a:grpSpLocks/>
          </p:cNvGrpSpPr>
          <p:nvPr/>
        </p:nvGrpSpPr>
        <p:grpSpPr bwMode="auto">
          <a:xfrm>
            <a:off x="6112768" y="5408412"/>
            <a:ext cx="1066800" cy="533400"/>
            <a:chOff x="1056" y="2160"/>
            <a:chExt cx="672" cy="336"/>
          </a:xfrm>
        </p:grpSpPr>
        <p:sp>
          <p:nvSpPr>
            <p:cNvPr id="44" name="Rectangle 108"/>
            <p:cNvSpPr>
              <a:spLocks noChangeArrowheads="1"/>
            </p:cNvSpPr>
            <p:nvPr/>
          </p:nvSpPr>
          <p:spPr bwMode="auto">
            <a:xfrm>
              <a:off x="1056" y="2160"/>
              <a:ext cx="624" cy="33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5" name="Text Box 109"/>
            <p:cNvSpPr txBox="1">
              <a:spLocks noChangeArrowheads="1"/>
            </p:cNvSpPr>
            <p:nvPr/>
          </p:nvSpPr>
          <p:spPr bwMode="auto">
            <a:xfrm>
              <a:off x="1104" y="2208"/>
              <a:ext cx="6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- 45%</a:t>
              </a:r>
            </a:p>
          </p:txBody>
        </p:sp>
      </p:grpSp>
      <p:grpSp>
        <p:nvGrpSpPr>
          <p:cNvPr id="46" name="Group 135"/>
          <p:cNvGrpSpPr>
            <a:grpSpLocks/>
          </p:cNvGrpSpPr>
          <p:nvPr/>
        </p:nvGrpSpPr>
        <p:grpSpPr bwMode="auto">
          <a:xfrm>
            <a:off x="5579368" y="3960612"/>
            <a:ext cx="381000" cy="1600200"/>
            <a:chOff x="3648" y="2736"/>
            <a:chExt cx="240" cy="1008"/>
          </a:xfrm>
        </p:grpSpPr>
        <p:grpSp>
          <p:nvGrpSpPr>
            <p:cNvPr id="47" name="Group 132"/>
            <p:cNvGrpSpPr>
              <a:grpSpLocks/>
            </p:cNvGrpSpPr>
            <p:nvPr/>
          </p:nvGrpSpPr>
          <p:grpSpPr bwMode="auto">
            <a:xfrm>
              <a:off x="3648" y="2736"/>
              <a:ext cx="240" cy="1008"/>
              <a:chOff x="3648" y="2736"/>
              <a:chExt cx="240" cy="1008"/>
            </a:xfrm>
          </p:grpSpPr>
          <p:sp>
            <p:nvSpPr>
              <p:cNvPr id="49" name="Line 128"/>
              <p:cNvSpPr>
                <a:spLocks noChangeShapeType="1"/>
              </p:cNvSpPr>
              <p:nvPr/>
            </p:nvSpPr>
            <p:spPr bwMode="auto">
              <a:xfrm>
                <a:off x="3648" y="2736"/>
                <a:ext cx="0" cy="10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sz="1600">
                  <a:latin typeface="Calibri" pitchFamily="34" charset="0"/>
                </a:endParaRPr>
              </a:p>
            </p:txBody>
          </p:sp>
          <p:sp>
            <p:nvSpPr>
              <p:cNvPr id="50" name="Line 129"/>
              <p:cNvSpPr>
                <a:spLocks noChangeShapeType="1"/>
              </p:cNvSpPr>
              <p:nvPr/>
            </p:nvSpPr>
            <p:spPr bwMode="auto">
              <a:xfrm>
                <a:off x="3648" y="27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>
                  <a:latin typeface="Calibri" pitchFamily="34" charset="0"/>
                </a:endParaRPr>
              </a:p>
            </p:txBody>
          </p:sp>
          <p:sp>
            <p:nvSpPr>
              <p:cNvPr id="51" name="Line 130"/>
              <p:cNvSpPr>
                <a:spLocks noChangeShapeType="1"/>
              </p:cNvSpPr>
              <p:nvPr/>
            </p:nvSpPr>
            <p:spPr bwMode="auto">
              <a:xfrm>
                <a:off x="3648" y="3552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 sz="1600">
                  <a:latin typeface="Calibri" pitchFamily="34" charset="0"/>
                </a:endParaRPr>
              </a:p>
            </p:txBody>
          </p:sp>
        </p:grpSp>
        <p:sp>
          <p:nvSpPr>
            <p:cNvPr id="48" name="Line 131"/>
            <p:cNvSpPr>
              <a:spLocks noChangeShapeType="1"/>
            </p:cNvSpPr>
            <p:nvPr/>
          </p:nvSpPr>
          <p:spPr bwMode="auto">
            <a:xfrm>
              <a:off x="3648" y="374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26" grpId="0" autoUpdateAnimBg="0"/>
      <p:bldP spid="27" grpId="0" autoUpdateAnimBg="0"/>
    </p:bld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Office PowerPoint</Application>
  <PresentationFormat>Bildschirmpräsentation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1_Standarddesign</vt:lpstr>
      <vt:lpstr>Musterablauf eines Konjunkturzyklus</vt:lpstr>
      <vt:lpstr>Konjunkturentwicklung in der Schweiz (reales BIP, %-tuale Veränderung gegenüber Vorjahresquartal)</vt:lpstr>
      <vt:lpstr>Gleichlaufender Indikator: BIP und Bruttoanlageinvestitionen  (real, Veränderung gegenüber Vorjahr)</vt:lpstr>
      <vt:lpstr>Nachhinkender Indikator: BIP und Löhne  (real, Veränderung gegenüber Vorjahr)</vt:lpstr>
      <vt:lpstr>Vorauseilender Indikator: BIP und Konjunkturbarometer KOF (BIP Veränderung gegenüber Vorjahresquartal; Barometer KOF Index 100 = langjähriger Durchschnitt)</vt:lpstr>
      <vt:lpstr>Gesamtangebot- und Gesamtnachfragekurve</vt:lpstr>
      <vt:lpstr>Konjunkturimpulse</vt:lpstr>
      <vt:lpstr>Mulitplikator</vt:lpstr>
      <vt:lpstr>Akzelerator</vt:lpstr>
    </vt:vector>
  </TitlesOfParts>
  <Company>Industrie- und Handelskammer SG/AR/AI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Graf Ruth</dc:creator>
  <cp:lastModifiedBy>Peter Eisenhut</cp:lastModifiedBy>
  <cp:revision>102</cp:revision>
  <dcterms:created xsi:type="dcterms:W3CDTF">1999-12-22T15:50:42Z</dcterms:created>
  <dcterms:modified xsi:type="dcterms:W3CDTF">2017-07-13T11:51:15Z</dcterms:modified>
</cp:coreProperties>
</file>