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sldIdLst>
    <p:sldId id="328" r:id="rId3"/>
    <p:sldId id="329" r:id="rId4"/>
    <p:sldId id="330" r:id="rId5"/>
    <p:sldId id="331" r:id="rId6"/>
    <p:sldId id="332" r:id="rId7"/>
    <p:sldId id="333" r:id="rId8"/>
    <p:sldId id="334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Diagramm%202%20in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Diagramm%20in%20Microsoft%20Office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/>
      <c:lineChart>
        <c:grouping val="standard"/>
        <c:ser>
          <c:idx val="0"/>
          <c:order val="0"/>
          <c:tx>
            <c:strRef>
              <c:f>Tabelle1!$A$2</c:f>
              <c:strCache>
                <c:ptCount val="1"/>
                <c:pt idx="0">
                  <c:v>Staatsquote</c:v>
                </c:pt>
              </c:strCache>
            </c:strRef>
          </c:tx>
          <c:marker>
            <c:symbol val="none"/>
          </c:marker>
          <c:cat>
            <c:strRef>
              <c:f>Tabelle1!$B$1:$AC$1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Tabelle1!$B$2:$AC$2</c:f>
              <c:numCache>
                <c:formatCode>0.0</c:formatCode>
                <c:ptCount val="28"/>
                <c:pt idx="0">
                  <c:v>28.294097133501072</c:v>
                </c:pt>
                <c:pt idx="1">
                  <c:v>30.166044784326228</c:v>
                </c:pt>
                <c:pt idx="2">
                  <c:v>32.048831170229242</c:v>
                </c:pt>
                <c:pt idx="3">
                  <c:v>33.226148794004708</c:v>
                </c:pt>
                <c:pt idx="4">
                  <c:v>33.135717748874569</c:v>
                </c:pt>
                <c:pt idx="5">
                  <c:v>33.067170645373359</c:v>
                </c:pt>
                <c:pt idx="6">
                  <c:v>33.67175350801849</c:v>
                </c:pt>
                <c:pt idx="7">
                  <c:v>33.428051345878202</c:v>
                </c:pt>
                <c:pt idx="8">
                  <c:v>33.130167503737582</c:v>
                </c:pt>
                <c:pt idx="9">
                  <c:v>32.430471656515905</c:v>
                </c:pt>
                <c:pt idx="10">
                  <c:v>30.914160159173854</c:v>
                </c:pt>
                <c:pt idx="11">
                  <c:v>31.705450995283751</c:v>
                </c:pt>
                <c:pt idx="12">
                  <c:v>33.060211442167834</c:v>
                </c:pt>
                <c:pt idx="13">
                  <c:v>33.837178099095432</c:v>
                </c:pt>
                <c:pt idx="14">
                  <c:v>33.450191674607559</c:v>
                </c:pt>
                <c:pt idx="15">
                  <c:v>32.845012544893166</c:v>
                </c:pt>
                <c:pt idx="16">
                  <c:v>31.191007418626455</c:v>
                </c:pt>
                <c:pt idx="17">
                  <c:v>30.076910281804199</c:v>
                </c:pt>
                <c:pt idx="18">
                  <c:v>30.645832651438266</c:v>
                </c:pt>
                <c:pt idx="19">
                  <c:v>32.406067250341771</c:v>
                </c:pt>
                <c:pt idx="20">
                  <c:v>32.130682946666852</c:v>
                </c:pt>
                <c:pt idx="21">
                  <c:v>32.580915167754085</c:v>
                </c:pt>
                <c:pt idx="22">
                  <c:v>32.620929931589508</c:v>
                </c:pt>
                <c:pt idx="23">
                  <c:v>32.896998003338638</c:v>
                </c:pt>
                <c:pt idx="24">
                  <c:v>32.874349470984285</c:v>
                </c:pt>
                <c:pt idx="25">
                  <c:v>33.571563413397527</c:v>
                </c:pt>
                <c:pt idx="26">
                  <c:v>33.635750459984592</c:v>
                </c:pt>
                <c:pt idx="27">
                  <c:v>33.450037242347896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Fiskalquote</c:v>
                </c:pt>
              </c:strCache>
            </c:strRef>
          </c:tx>
          <c:marker>
            <c:symbol val="none"/>
          </c:marker>
          <c:cat>
            <c:strRef>
              <c:f>Tabelle1!$B$1:$AC$1</c:f>
              <c:strCach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strCache>
            </c:strRef>
          </c:cat>
          <c:val>
            <c:numRef>
              <c:f>Tabelle1!$B$3:$AC$3</c:f>
              <c:numCache>
                <c:formatCode>0.0</c:formatCode>
                <c:ptCount val="28"/>
                <c:pt idx="0">
                  <c:v>23.713078072118368</c:v>
                </c:pt>
                <c:pt idx="1">
                  <c:v>23.57928911554059</c:v>
                </c:pt>
                <c:pt idx="2">
                  <c:v>24.055613391507478</c:v>
                </c:pt>
                <c:pt idx="3">
                  <c:v>24.58249450762813</c:v>
                </c:pt>
                <c:pt idx="4">
                  <c:v>24.964674010034635</c:v>
                </c:pt>
                <c:pt idx="5">
                  <c:v>25.574176580767176</c:v>
                </c:pt>
                <c:pt idx="6">
                  <c:v>26.015146996377116</c:v>
                </c:pt>
                <c:pt idx="7">
                  <c:v>25.582111516399952</c:v>
                </c:pt>
                <c:pt idx="8">
                  <c:v>26.314224982338118</c:v>
                </c:pt>
                <c:pt idx="9">
                  <c:v>26.479298619953934</c:v>
                </c:pt>
                <c:pt idx="10">
                  <c:v>27.555567207099624</c:v>
                </c:pt>
                <c:pt idx="11">
                  <c:v>26.957430723197856</c:v>
                </c:pt>
                <c:pt idx="12">
                  <c:v>27.576714501406581</c:v>
                </c:pt>
                <c:pt idx="13">
                  <c:v>26.899433623396568</c:v>
                </c:pt>
                <c:pt idx="14">
                  <c:v>26.541328800477181</c:v>
                </c:pt>
                <c:pt idx="15">
                  <c:v>26.63184261634397</c:v>
                </c:pt>
                <c:pt idx="16">
                  <c:v>26.454099073388548</c:v>
                </c:pt>
                <c:pt idx="17">
                  <c:v>26.227580046420229</c:v>
                </c:pt>
                <c:pt idx="18">
                  <c:v>26.520267976128476</c:v>
                </c:pt>
                <c:pt idx="19">
                  <c:v>27.131300968355866</c:v>
                </c:pt>
                <c:pt idx="20">
                  <c:v>26.545904641958167</c:v>
                </c:pt>
                <c:pt idx="21">
                  <c:v>27.093233672906074</c:v>
                </c:pt>
                <c:pt idx="22">
                  <c:v>26.868083292685352</c:v>
                </c:pt>
                <c:pt idx="23">
                  <c:v>26.974518701307016</c:v>
                </c:pt>
                <c:pt idx="24">
                  <c:v>27.047812849612342</c:v>
                </c:pt>
                <c:pt idx="25">
                  <c:v>27.732856274266492</c:v>
                </c:pt>
                <c:pt idx="26">
                  <c:v>27.835223203017666</c:v>
                </c:pt>
                <c:pt idx="27">
                  <c:v>27.627654488021886</c:v>
                </c:pt>
              </c:numCache>
            </c:numRef>
          </c:val>
        </c:ser>
        <c:marker val="1"/>
        <c:axId val="53163136"/>
        <c:axId val="53164672"/>
      </c:lineChart>
      <c:catAx>
        <c:axId val="5316313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de-DE"/>
          </a:p>
        </c:txPr>
        <c:crossAx val="53164672"/>
        <c:crosses val="autoZero"/>
        <c:auto val="1"/>
        <c:lblAlgn val="ctr"/>
        <c:lblOffset val="100"/>
      </c:catAx>
      <c:valAx>
        <c:axId val="53164672"/>
        <c:scaling>
          <c:orientation val="minMax"/>
          <c:max val="35"/>
          <c:min val="23"/>
        </c:scaling>
        <c:axPos val="l"/>
        <c:majorGridlines/>
        <c:numFmt formatCode="#,##0" sourceLinked="0"/>
        <c:tickLblPos val="nextTo"/>
        <c:crossAx val="53163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title>
      <c:tx>
        <c:rich>
          <a:bodyPr/>
          <a:lstStyle/>
          <a:p>
            <a:pPr>
              <a:defRPr sz="2000" b="0"/>
            </a:pPr>
            <a:r>
              <a:rPr lang="de-DE" sz="2000" b="0" dirty="0" smtClean="0"/>
              <a:t> Niveau 2015</a:t>
            </a:r>
            <a:endParaRPr lang="de-DE" sz="2000" b="0" dirty="0"/>
          </a:p>
        </c:rich>
      </c:tx>
      <c:layout>
        <c:manualLayout>
          <c:xMode val="edge"/>
          <c:yMode val="edge"/>
          <c:x val="0.48848700453036081"/>
          <c:y val="1.6280242366232874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2015 in Mio. CHF</c:v>
                </c:pt>
              </c:strCache>
            </c:strRef>
          </c:tx>
          <c:dLbls>
            <c:dLbl>
              <c:idx val="0"/>
              <c:layout>
                <c:manualLayout>
                  <c:x val="3.9858611388858042E-3"/>
                  <c:y val="-5.4267474554109407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-1.0107480341690449E-2"/>
                  <c:y val="-2.713373727705577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1.2944356491254061E-2"/>
                  <c:y val="8.1401211831163903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Val val="1"/>
          </c:dLbls>
          <c:cat>
            <c:strRef>
              <c:f>Tabelle1!$A$2:$A$8</c:f>
              <c:strCache>
                <c:ptCount val="7"/>
                <c:pt idx="0">
                  <c:v>Übrige Ausgaben</c:v>
                </c:pt>
                <c:pt idx="1">
                  <c:v>Landwirtschaft und Ernährung</c:v>
                </c:pt>
                <c:pt idx="2">
                  <c:v>Landesverteidigung</c:v>
                </c:pt>
                <c:pt idx="3">
                  <c:v>Bildung und Grundlagenforschung</c:v>
                </c:pt>
                <c:pt idx="4">
                  <c:v>Verkehr</c:v>
                </c:pt>
                <c:pt idx="5">
                  <c:v>Finanzen und Steuern</c:v>
                </c:pt>
                <c:pt idx="6">
                  <c:v>Soziale Wohlfahrt</c:v>
                </c:pt>
              </c:strCache>
            </c:strRef>
          </c:cat>
          <c:val>
            <c:numRef>
              <c:f>Tabelle1!$B$2:$B$8</c:f>
              <c:numCache>
                <c:formatCode>#,##0</c:formatCode>
                <c:ptCount val="7"/>
                <c:pt idx="0">
                  <c:v>10222.286586100005</c:v>
                </c:pt>
                <c:pt idx="1">
                  <c:v>3667.2668674999995</c:v>
                </c:pt>
                <c:pt idx="2">
                  <c:v>4466.4705702199999</c:v>
                </c:pt>
                <c:pt idx="3">
                  <c:v>7045.7276868200015</c:v>
                </c:pt>
                <c:pt idx="4">
                  <c:v>8321.5732012099998</c:v>
                </c:pt>
                <c:pt idx="5">
                  <c:v>9533.2243419600036</c:v>
                </c:pt>
                <c:pt idx="6">
                  <c:v>21986.594705260002</c:v>
                </c:pt>
              </c:numCache>
            </c:numRef>
          </c:val>
        </c:ser>
        <c:gapWidth val="62"/>
        <c:axId val="49593344"/>
        <c:axId val="51290880"/>
      </c:barChart>
      <c:catAx>
        <c:axId val="4959334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1290880"/>
        <c:crosses val="autoZero"/>
        <c:auto val="1"/>
        <c:lblAlgn val="ctr"/>
        <c:lblOffset val="100"/>
      </c:catAx>
      <c:valAx>
        <c:axId val="51290880"/>
        <c:scaling>
          <c:orientation val="minMax"/>
        </c:scaling>
        <c:delete val="1"/>
        <c:axPos val="b"/>
        <c:majorGridlines/>
        <c:numFmt formatCode="#,##0" sourceLinked="0"/>
        <c:tickLblPos val="none"/>
        <c:crossAx val="49593344"/>
        <c:crosses val="autoZero"/>
        <c:crossBetween val="between"/>
      </c:valAx>
      <c:spPr>
        <a:ln>
          <a:solidFill>
            <a:prstClr val="black"/>
          </a:solidFill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/>
      <c:barChart>
        <c:barDir val="bar"/>
        <c:grouping val="clustered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dLblPos val="inEnd"/>
            <c:showVal val="1"/>
          </c:dLbls>
          <c:val>
            <c:numRef>
              <c:f>'[Diagramm 2 in Microsoft Office PowerPoint]Tabelle1'!$C$2:$C$8</c:f>
              <c:numCache>
                <c:formatCode>0%</c:formatCode>
                <c:ptCount val="7"/>
                <c:pt idx="0">
                  <c:v>0.50280190914417522</c:v>
                </c:pt>
                <c:pt idx="1">
                  <c:v>1.6314887056613242E-2</c:v>
                </c:pt>
                <c:pt idx="2">
                  <c:v>6.5963237109944433E-3</c:v>
                </c:pt>
                <c:pt idx="3">
                  <c:v>0.53649042576433492</c:v>
                </c:pt>
                <c:pt idx="4">
                  <c:v>9.6280804640611117E-2</c:v>
                </c:pt>
                <c:pt idx="5">
                  <c:v>0.15660025294041224</c:v>
                </c:pt>
                <c:pt idx="6">
                  <c:v>0.36252750507830372</c:v>
                </c:pt>
              </c:numCache>
            </c:numRef>
          </c:val>
        </c:ser>
        <c:gapWidth val="64"/>
        <c:overlap val="2"/>
        <c:axId val="52971776"/>
        <c:axId val="52994048"/>
      </c:barChart>
      <c:catAx>
        <c:axId val="52971776"/>
        <c:scaling>
          <c:orientation val="minMax"/>
        </c:scaling>
        <c:delete val="1"/>
        <c:axPos val="l"/>
        <c:tickLblPos val="none"/>
        <c:crossAx val="52994048"/>
        <c:crosses val="autoZero"/>
        <c:auto val="1"/>
        <c:lblAlgn val="ctr"/>
        <c:lblOffset val="100"/>
      </c:catAx>
      <c:valAx>
        <c:axId val="52994048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529717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title>
      <c:tx>
        <c:rich>
          <a:bodyPr/>
          <a:lstStyle/>
          <a:p>
            <a:pPr>
              <a:defRPr sz="2000" b="0"/>
            </a:pPr>
            <a:r>
              <a:rPr lang="de-DE" sz="2000" b="0" dirty="0" smtClean="0"/>
              <a:t>Niveau</a:t>
            </a:r>
            <a:r>
              <a:rPr lang="de-DE" sz="2000" b="0" baseline="0" dirty="0" smtClean="0"/>
              <a:t> </a:t>
            </a:r>
            <a:r>
              <a:rPr lang="de-DE" sz="2000" b="0" dirty="0" smtClean="0"/>
              <a:t>2015</a:t>
            </a:r>
            <a:endParaRPr lang="de-DE" sz="2000" b="0" dirty="0"/>
          </a:p>
        </c:rich>
      </c:tx>
      <c:layout>
        <c:manualLayout>
          <c:xMode val="edge"/>
          <c:yMode val="edge"/>
          <c:x val="0.51543231307632265"/>
          <c:y val="1.6280242366232829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2015 in Mio. CHF</c:v>
                </c:pt>
              </c:strCache>
            </c:strRef>
          </c:tx>
          <c:dLbls>
            <c:dLbl>
              <c:idx val="0"/>
              <c:layout>
                <c:manualLayout>
                  <c:x val="-8.7580932365539689E-3"/>
                  <c:y val="-5.4267474554109425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6.7934195583206824E-3"/>
                  <c:y val="-2.7135873791801039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9.5901767087607556E-3"/>
                  <c:y val="-2.7133737277054894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dLbl>
              <c:idx val="3"/>
              <c:layout>
                <c:manualLayout>
                  <c:x val="5.6571646360280877E-4"/>
                  <c:y val="8.1401211831163608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Val val="1"/>
          </c:dLbls>
          <c:cat>
            <c:strRef>
              <c:f>Tabelle1!$A$2:$A$8</c:f>
              <c:strCache>
                <c:ptCount val="7"/>
                <c:pt idx="0">
                  <c:v>übrige Einnahmen</c:v>
                </c:pt>
                <c:pt idx="1">
                  <c:v>Tabaksteuer</c:v>
                </c:pt>
                <c:pt idx="2">
                  <c:v>Verkehrsabgaben</c:v>
                </c:pt>
                <c:pt idx="3">
                  <c:v>Mineralölsteuer</c:v>
                </c:pt>
                <c:pt idx="4">
                  <c:v>Verrechnungssteuer</c:v>
                </c:pt>
                <c:pt idx="5">
                  <c:v>Direkte Bundessteuer</c:v>
                </c:pt>
                <c:pt idx="6">
                  <c:v>Mehrwertsteuer</c:v>
                </c:pt>
              </c:strCache>
            </c:strRef>
          </c:cat>
          <c:val>
            <c:numRef>
              <c:f>Tabelle1!$B$2:$B$8</c:f>
              <c:numCache>
                <c:formatCode>#,##0</c:formatCode>
                <c:ptCount val="7"/>
                <c:pt idx="0">
                  <c:v>9245</c:v>
                </c:pt>
                <c:pt idx="1">
                  <c:v>2198</c:v>
                </c:pt>
                <c:pt idx="2">
                  <c:v>2224</c:v>
                </c:pt>
                <c:pt idx="3">
                  <c:v>4717</c:v>
                </c:pt>
                <c:pt idx="4">
                  <c:v>6617</c:v>
                </c:pt>
                <c:pt idx="5">
                  <c:v>20125</c:v>
                </c:pt>
                <c:pt idx="6">
                  <c:v>22454</c:v>
                </c:pt>
              </c:numCache>
            </c:numRef>
          </c:val>
        </c:ser>
        <c:gapWidth val="62"/>
        <c:axId val="53888128"/>
        <c:axId val="53889664"/>
      </c:barChart>
      <c:catAx>
        <c:axId val="5388812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3889664"/>
        <c:crosses val="autoZero"/>
        <c:auto val="1"/>
        <c:lblAlgn val="ctr"/>
        <c:lblOffset val="100"/>
      </c:catAx>
      <c:valAx>
        <c:axId val="53889664"/>
        <c:scaling>
          <c:orientation val="minMax"/>
        </c:scaling>
        <c:delete val="1"/>
        <c:axPos val="b"/>
        <c:majorGridlines/>
        <c:numFmt formatCode="#,##0" sourceLinked="0"/>
        <c:tickLblPos val="none"/>
        <c:crossAx val="53888128"/>
        <c:crosses val="autoZero"/>
        <c:crossBetween val="between"/>
      </c:valAx>
      <c:spPr>
        <a:ln>
          <a:solidFill>
            <a:prstClr val="black"/>
          </a:solidFill>
        </a:ln>
      </c:spPr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/>
      <c:barChart>
        <c:barDir val="bar"/>
        <c:grouping val="clustered"/>
        <c:ser>
          <c:idx val="0"/>
          <c:order val="0"/>
          <c:dLbls>
            <c:dLbl>
              <c:idx val="3"/>
              <c:layout>
                <c:manualLayout>
                  <c:x val="-0.15788839118885786"/>
                  <c:y val="-5.9788554567383302E-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tx1"/>
                      </a:solidFill>
                    </a:defRPr>
                  </a:pPr>
                  <a:endParaRPr lang="de-DE"/>
                </a:p>
              </c:txPr>
              <c:dLblPos val="outEnd"/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inEnd"/>
            <c:showVal val="1"/>
          </c:dLbls>
          <c:val>
            <c:numRef>
              <c:f>'[Diagramm in Microsoft Office PowerPoint]Tabelle1'!$C$2:$C$8</c:f>
              <c:numCache>
                <c:formatCode>0%</c:formatCode>
                <c:ptCount val="7"/>
                <c:pt idx="0">
                  <c:v>0.14527118301539502</c:v>
                </c:pt>
                <c:pt idx="1">
                  <c:v>7.1682638974961424E-2</c:v>
                </c:pt>
                <c:pt idx="2">
                  <c:v>0.20365076050838718</c:v>
                </c:pt>
                <c:pt idx="3">
                  <c:v>-5.2708974961610346E-2</c:v>
                </c:pt>
                <c:pt idx="4">
                  <c:v>0.65454465115314986</c:v>
                </c:pt>
                <c:pt idx="5">
                  <c:v>0.64782706594303474</c:v>
                </c:pt>
                <c:pt idx="6">
                  <c:v>0.23925263315776546</c:v>
                </c:pt>
              </c:numCache>
            </c:numRef>
          </c:val>
        </c:ser>
        <c:gapWidth val="62"/>
        <c:axId val="53930624"/>
        <c:axId val="53158272"/>
      </c:barChart>
      <c:catAx>
        <c:axId val="53930624"/>
        <c:scaling>
          <c:orientation val="minMax"/>
        </c:scaling>
        <c:delete val="1"/>
        <c:axPos val="l"/>
        <c:tickLblPos val="none"/>
        <c:crossAx val="53158272"/>
        <c:crosses val="autoZero"/>
        <c:auto val="1"/>
        <c:lblAlgn val="ctr"/>
        <c:lblOffset val="100"/>
      </c:catAx>
      <c:valAx>
        <c:axId val="53158272"/>
        <c:scaling>
          <c:orientation val="minMax"/>
          <c:min val="-0.1"/>
        </c:scaling>
        <c:delete val="1"/>
        <c:axPos val="b"/>
        <c:majorGridlines/>
        <c:numFmt formatCode="0%" sourceLinked="1"/>
        <c:tickLblPos val="none"/>
        <c:crossAx val="53930624"/>
        <c:crosses val="autoZero"/>
        <c:crossBetween val="between"/>
        <c:majorUnit val="0.1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0.11678360713116442"/>
          <c:y val="4.0550026295940074E-2"/>
          <c:w val="0.78618477003046849"/>
          <c:h val="0.81562740036953041"/>
        </c:manualLayout>
      </c:layout>
      <c:barChart>
        <c:barDir val="col"/>
        <c:grouping val="clustered"/>
        <c:ser>
          <c:idx val="0"/>
          <c:order val="0"/>
          <c:tx>
            <c:strRef>
              <c:f>Tabelle1!$A$2</c:f>
              <c:strCache>
                <c:ptCount val="1"/>
                <c:pt idx="0">
                  <c:v>Saldo Staatsrechnung</c:v>
                </c:pt>
              </c:strCache>
            </c:strRef>
          </c:tx>
          <c:cat>
            <c:strRef>
              <c:f>Tabelle1!$B$1:$W$1</c:f>
              <c:strCach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Tabelle1!$B$2:$W$2</c:f>
              <c:numCache>
                <c:formatCode>#,##0</c:formatCode>
                <c:ptCount val="22"/>
                <c:pt idx="0">
                  <c:v>-7462.4858042199921</c:v>
                </c:pt>
                <c:pt idx="1">
                  <c:v>-8397.3922033100098</c:v>
                </c:pt>
                <c:pt idx="2">
                  <c:v>-9491.6208860900224</c:v>
                </c:pt>
                <c:pt idx="3">
                  <c:v>-5103.7755817899888</c:v>
                </c:pt>
                <c:pt idx="4">
                  <c:v>-1036.3425572699925</c:v>
                </c:pt>
                <c:pt idx="5">
                  <c:v>10158.667114790034</c:v>
                </c:pt>
                <c:pt idx="6">
                  <c:v>3301.8690039200301</c:v>
                </c:pt>
                <c:pt idx="7">
                  <c:v>-433.45002715001465</c:v>
                </c:pt>
                <c:pt idx="8">
                  <c:v>-6184.9562866000342</c:v>
                </c:pt>
                <c:pt idx="9">
                  <c:v>-6173.1102646399813</c:v>
                </c:pt>
                <c:pt idx="10">
                  <c:v>-2817.4993372499885</c:v>
                </c:pt>
                <c:pt idx="11">
                  <c:v>4647.5286352099793</c:v>
                </c:pt>
                <c:pt idx="12">
                  <c:v>9299.2233418799879</c:v>
                </c:pt>
                <c:pt idx="13">
                  <c:v>10354.898250000027</c:v>
                </c:pt>
                <c:pt idx="14">
                  <c:v>3626.1655318900011</c:v>
                </c:pt>
                <c:pt idx="15">
                  <c:v>1942.0737631499942</c:v>
                </c:pt>
                <c:pt idx="16">
                  <c:v>2855.2223504300055</c:v>
                </c:pt>
                <c:pt idx="17">
                  <c:v>-50.170711220038356</c:v>
                </c:pt>
                <c:pt idx="18">
                  <c:v>-976.75709410003037</c:v>
                </c:pt>
                <c:pt idx="19">
                  <c:v>-1148.0169774799724</c:v>
                </c:pt>
                <c:pt idx="20">
                  <c:v>1363.5814582645544</c:v>
                </c:pt>
                <c:pt idx="21">
                  <c:v>1016.742435567372</c:v>
                </c:pt>
              </c:numCache>
            </c:numRef>
          </c:val>
        </c:ser>
        <c:gapWidth val="66"/>
        <c:axId val="91228800"/>
        <c:axId val="91234688"/>
      </c:barChart>
      <c:lineChart>
        <c:grouping val="standard"/>
        <c:ser>
          <c:idx val="1"/>
          <c:order val="1"/>
          <c:tx>
            <c:strRef>
              <c:f>Tabelle1!$A$3</c:f>
              <c:strCache>
                <c:ptCount val="1"/>
                <c:pt idx="0">
                  <c:v>Saldo in % des BIP</c:v>
                </c:pt>
              </c:strCache>
            </c:strRef>
          </c:tx>
          <c:marker>
            <c:symbol val="none"/>
          </c:marker>
          <c:cat>
            <c:strRef>
              <c:f>Tabelle1!$B$1:$W$1</c:f>
              <c:strCach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Tabelle1!$B$3:$W$3</c:f>
              <c:numCache>
                <c:formatCode>0.0</c:formatCode>
                <c:ptCount val="22"/>
                <c:pt idx="0">
                  <c:v>-1.846555612827488</c:v>
                </c:pt>
                <c:pt idx="1">
                  <c:v>-2.0611674089513414</c:v>
                </c:pt>
                <c:pt idx="2">
                  <c:v>-2.2819225657197069</c:v>
                </c:pt>
                <c:pt idx="3">
                  <c:v>-1.1934234196065214</c:v>
                </c:pt>
                <c:pt idx="4">
                  <c:v>-0.23798585145450279</c:v>
                </c:pt>
                <c:pt idx="5">
                  <c:v>2.2142836189730684</c:v>
                </c:pt>
                <c:pt idx="6">
                  <c:v>0.70220571616967242</c:v>
                </c:pt>
                <c:pt idx="7">
                  <c:v>-9.2353529645963064E-2</c:v>
                </c:pt>
                <c:pt idx="8">
                  <c:v>-1.304801769797389</c:v>
                </c:pt>
                <c:pt idx="9">
                  <c:v>-1.2614426024220888</c:v>
                </c:pt>
                <c:pt idx="10">
                  <c:v>-0.55521232529701969</c:v>
                </c:pt>
                <c:pt idx="11">
                  <c:v>0.86365154966800262</c:v>
                </c:pt>
                <c:pt idx="12">
                  <c:v>1.6226736325880151</c:v>
                </c:pt>
                <c:pt idx="13">
                  <c:v>1.7333839963812918</c:v>
                </c:pt>
                <c:pt idx="14">
                  <c:v>0.61768156776290639</c:v>
                </c:pt>
                <c:pt idx="15">
                  <c:v>0.32039719027194752</c:v>
                </c:pt>
                <c:pt idx="16">
                  <c:v>0.4617674260605269</c:v>
                </c:pt>
                <c:pt idx="17">
                  <c:v>-8.0451952122854633E-3</c:v>
                </c:pt>
                <c:pt idx="18">
                  <c:v>-0.15387428931739175</c:v>
                </c:pt>
                <c:pt idx="19">
                  <c:v>-0.17832319953319631</c:v>
                </c:pt>
                <c:pt idx="20">
                  <c:v>0.21122599536448614</c:v>
                </c:pt>
                <c:pt idx="21">
                  <c:v>0.15609394685362632</c:v>
                </c:pt>
              </c:numCache>
            </c:numRef>
          </c:val>
        </c:ser>
        <c:marker val="1"/>
        <c:axId val="91237760"/>
        <c:axId val="91236224"/>
      </c:lineChart>
      <c:catAx>
        <c:axId val="91228800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400"/>
            </a:pPr>
            <a:endParaRPr lang="de-DE"/>
          </a:p>
        </c:txPr>
        <c:crossAx val="91234688"/>
        <c:crosses val="autoZero"/>
        <c:auto val="1"/>
        <c:lblAlgn val="ctr"/>
        <c:lblOffset val="100"/>
      </c:catAx>
      <c:valAx>
        <c:axId val="91234688"/>
        <c:scaling>
          <c:orientation val="minMax"/>
          <c:max val="15000"/>
          <c:min val="-150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91228800"/>
        <c:crosses val="autoZero"/>
        <c:crossBetween val="between"/>
        <c:majorUnit val="3000"/>
      </c:valAx>
      <c:valAx>
        <c:axId val="91236224"/>
        <c:scaling>
          <c:orientation val="minMax"/>
        </c:scaling>
        <c:axPos val="r"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1237760"/>
        <c:crosses val="max"/>
        <c:crossBetween val="between"/>
      </c:valAx>
      <c:catAx>
        <c:axId val="91237760"/>
        <c:scaling>
          <c:orientation val="minMax"/>
        </c:scaling>
        <c:delete val="1"/>
        <c:axPos val="b"/>
        <c:tickLblPos val="none"/>
        <c:crossAx val="9123622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4712111633614036"/>
          <c:y val="0.54736058826785783"/>
          <c:w val="0.29211749333653192"/>
          <c:h val="0.1524520099094174"/>
        </c:manualLayout>
      </c:layout>
      <c:spPr>
        <a:solidFill>
          <a:schemeClr val="bg1"/>
        </a:solidFill>
        <a:ln>
          <a:solidFill>
            <a:prstClr val="black"/>
          </a:solidFill>
        </a:ln>
      </c:spPr>
    </c:legend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0.1152228169338117"/>
          <c:y val="3.2409860442856792E-2"/>
          <c:w val="0.78618477003046849"/>
          <c:h val="0.81562740036953074"/>
        </c:manualLayout>
      </c:layout>
      <c:barChart>
        <c:barDir val="col"/>
        <c:grouping val="clustered"/>
        <c:ser>
          <c:idx val="0"/>
          <c:order val="0"/>
          <c:tx>
            <c:strRef>
              <c:f>Tabelle1!$A$2</c:f>
              <c:strCache>
                <c:ptCount val="1"/>
                <c:pt idx="0">
                  <c:v>Schulden</c:v>
                </c:pt>
              </c:strCache>
            </c:strRef>
          </c:tx>
          <c:cat>
            <c:strRef>
              <c:f>Tabelle1!$B$1:$W$1</c:f>
              <c:strCach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Tabelle1!$B$2:$W$2</c:f>
              <c:numCache>
                <c:formatCode>#,##0</c:formatCode>
                <c:ptCount val="22"/>
                <c:pt idx="0">
                  <c:v>181176.34086217001</c:v>
                </c:pt>
                <c:pt idx="1">
                  <c:v>192239.40139050002</c:v>
                </c:pt>
                <c:pt idx="2">
                  <c:v>204178.87171298999</c:v>
                </c:pt>
                <c:pt idx="3">
                  <c:v>220730.61252570001</c:v>
                </c:pt>
                <c:pt idx="4">
                  <c:v>212659.35468213001</c:v>
                </c:pt>
                <c:pt idx="5">
                  <c:v>220408.05329034998</c:v>
                </c:pt>
                <c:pt idx="6">
                  <c:v>219468.85299489999</c:v>
                </c:pt>
                <c:pt idx="7">
                  <c:v>236438.70469409</c:v>
                </c:pt>
                <c:pt idx="8">
                  <c:v>240438.43828186</c:v>
                </c:pt>
                <c:pt idx="9">
                  <c:v>245923.09384279998</c:v>
                </c:pt>
                <c:pt idx="10">
                  <c:v>243594.20784018</c:v>
                </c:pt>
                <c:pt idx="11">
                  <c:v>230756.66269823001</c:v>
                </c:pt>
                <c:pt idx="12">
                  <c:v>226014.30577217002</c:v>
                </c:pt>
                <c:pt idx="13">
                  <c:v>220668.08377568002</c:v>
                </c:pt>
                <c:pt idx="14">
                  <c:v>206628.15921873998</c:v>
                </c:pt>
                <c:pt idx="15">
                  <c:v>205742.65865178002</c:v>
                </c:pt>
                <c:pt idx="16">
                  <c:v>205270.39471125999</c:v>
                </c:pt>
                <c:pt idx="17">
                  <c:v>213276.24385335002</c:v>
                </c:pt>
                <c:pt idx="18">
                  <c:v>215083.89808956001</c:v>
                </c:pt>
                <c:pt idx="19">
                  <c:v>219208.51541639998</c:v>
                </c:pt>
                <c:pt idx="20">
                  <c:v>215855.2276460758</c:v>
                </c:pt>
                <c:pt idx="21">
                  <c:v>212100.88765151604</c:v>
                </c:pt>
              </c:numCache>
            </c:numRef>
          </c:val>
        </c:ser>
        <c:gapWidth val="65"/>
        <c:axId val="91403392"/>
        <c:axId val="91404928"/>
      </c:barChart>
      <c:lineChart>
        <c:grouping val="standard"/>
        <c:ser>
          <c:idx val="1"/>
          <c:order val="1"/>
          <c:tx>
            <c:strRef>
              <c:f>Tabelle1!$A$3</c:f>
              <c:strCache>
                <c:ptCount val="1"/>
                <c:pt idx="0">
                  <c:v>Schulden in % des BIP</c:v>
                </c:pt>
              </c:strCache>
            </c:strRef>
          </c:tx>
          <c:marker>
            <c:symbol val="none"/>
          </c:marker>
          <c:cat>
            <c:strRef>
              <c:f>Tabelle1!$B$1:$W$1</c:f>
              <c:strCach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Tabelle1!$B$3:$W$3</c:f>
              <c:numCache>
                <c:formatCode>0.0%</c:formatCode>
                <c:ptCount val="22"/>
                <c:pt idx="0">
                  <c:v>0.44831199402938743</c:v>
                </c:pt>
                <c:pt idx="1">
                  <c:v>0.47185790453639676</c:v>
                </c:pt>
                <c:pt idx="2">
                  <c:v>0.49087545783446485</c:v>
                </c:pt>
                <c:pt idx="3">
                  <c:v>0.51613766747924861</c:v>
                </c:pt>
                <c:pt idx="4">
                  <c:v>0.48835124292407783</c:v>
                </c:pt>
                <c:pt idx="5">
                  <c:v>0.48042320550106177</c:v>
                </c:pt>
                <c:pt idx="6">
                  <c:v>0.46674257189263352</c:v>
                </c:pt>
                <c:pt idx="7">
                  <c:v>0.50377085144030787</c:v>
                </c:pt>
                <c:pt idx="8">
                  <c:v>0.50723802280897035</c:v>
                </c:pt>
                <c:pt idx="9">
                  <c:v>0.502530902889753</c:v>
                </c:pt>
                <c:pt idx="10">
                  <c:v>0.48002320630832446</c:v>
                </c:pt>
                <c:pt idx="11">
                  <c:v>0.428815753442988</c:v>
                </c:pt>
                <c:pt idx="12">
                  <c:v>0.39438503741758896</c:v>
                </c:pt>
                <c:pt idx="13">
                  <c:v>0.36935598272688802</c:v>
                </c:pt>
                <c:pt idx="14">
                  <c:v>0.35220533863373016</c:v>
                </c:pt>
                <c:pt idx="15">
                  <c:v>0.3394689999206818</c:v>
                </c:pt>
                <c:pt idx="16">
                  <c:v>0.33203001506292162</c:v>
                </c:pt>
                <c:pt idx="17">
                  <c:v>0.34197502793642781</c:v>
                </c:pt>
                <c:pt idx="18">
                  <c:v>0.33900000000000002</c:v>
                </c:pt>
                <c:pt idx="19">
                  <c:v>0.34</c:v>
                </c:pt>
                <c:pt idx="20">
                  <c:v>0.33400000000000002</c:v>
                </c:pt>
                <c:pt idx="21" formatCode="0.00%">
                  <c:v>0.32600000000000001</c:v>
                </c:pt>
              </c:numCache>
            </c:numRef>
          </c:val>
        </c:ser>
        <c:marker val="1"/>
        <c:axId val="91412352"/>
        <c:axId val="91410816"/>
      </c:lineChart>
      <c:catAx>
        <c:axId val="91403392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400"/>
            </a:pPr>
            <a:endParaRPr lang="de-DE"/>
          </a:p>
        </c:txPr>
        <c:crossAx val="91404928"/>
        <c:crosses val="autoZero"/>
        <c:auto val="1"/>
        <c:lblAlgn val="ctr"/>
        <c:lblOffset val="100"/>
      </c:catAx>
      <c:valAx>
        <c:axId val="91404928"/>
        <c:scaling>
          <c:orientation val="minMax"/>
          <c:max val="270000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91403392"/>
        <c:crosses val="autoZero"/>
        <c:crossBetween val="between"/>
        <c:majorUnit val="30000"/>
      </c:valAx>
      <c:valAx>
        <c:axId val="91410816"/>
        <c:scaling>
          <c:orientation val="minMax"/>
        </c:scaling>
        <c:axPos val="r"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1412352"/>
        <c:crosses val="max"/>
        <c:crossBetween val="between"/>
      </c:valAx>
      <c:catAx>
        <c:axId val="91412352"/>
        <c:scaling>
          <c:orientation val="minMax"/>
        </c:scaling>
        <c:delete val="1"/>
        <c:axPos val="b"/>
        <c:tickLblPos val="none"/>
        <c:crossAx val="914108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6438901085720079"/>
          <c:y val="4.4841171493765652E-2"/>
          <c:w val="0.24685457761330337"/>
          <c:h val="0.10851011009694898"/>
        </c:manualLayout>
      </c:layout>
      <c:spPr>
        <a:solidFill>
          <a:schemeClr val="bg1"/>
        </a:solidFill>
        <a:ln>
          <a:solidFill>
            <a:prstClr val="black"/>
          </a:solidFill>
        </a:ln>
      </c:spPr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2015</c:v>
                </c:pt>
              </c:strCache>
            </c:strRef>
          </c:tx>
          <c:dPt>
            <c:idx val="15"/>
            <c:spPr>
              <a:solidFill>
                <a:schemeClr val="accent2"/>
              </a:solidFill>
            </c:spPr>
          </c:dPt>
          <c:dPt>
            <c:idx val="16"/>
            <c:spPr>
              <a:solidFill>
                <a:schemeClr val="accent1"/>
              </a:solidFill>
            </c:spPr>
          </c:dPt>
          <c:dPt>
            <c:idx val="19"/>
            <c:spPr>
              <a:solidFill>
                <a:schemeClr val="accent1"/>
              </a:solidFill>
            </c:spPr>
          </c:dPt>
          <c:cat>
            <c:strRef>
              <c:f>Tabelle1!$A$2:$A$24</c:f>
              <c:strCache>
                <c:ptCount val="23"/>
                <c:pt idx="0">
                  <c:v>Japan</c:v>
                </c:pt>
                <c:pt idx="1">
                  <c:v>Griechland</c:v>
                </c:pt>
                <c:pt idx="2">
                  <c:v>Italien</c:v>
                </c:pt>
                <c:pt idx="3">
                  <c:v>Portugal</c:v>
                </c:pt>
                <c:pt idx="4">
                  <c:v>USA</c:v>
                </c:pt>
                <c:pt idx="5">
                  <c:v>Irland</c:v>
                </c:pt>
                <c:pt idx="6">
                  <c:v>Spanien</c:v>
                </c:pt>
                <c:pt idx="7">
                  <c:v>Frankreich</c:v>
                </c:pt>
                <c:pt idx="8">
                  <c:v>Ver. Königreich</c:v>
                </c:pt>
                <c:pt idx="9">
                  <c:v>Österreich</c:v>
                </c:pt>
                <c:pt idx="10">
                  <c:v>Deutschland</c:v>
                </c:pt>
                <c:pt idx="11">
                  <c:v>Brasilien</c:v>
                </c:pt>
                <c:pt idx="12">
                  <c:v>Niederlande</c:v>
                </c:pt>
                <c:pt idx="13">
                  <c:v>Indien</c:v>
                </c:pt>
                <c:pt idx="14">
                  <c:v>Argentinien</c:v>
                </c:pt>
                <c:pt idx="15">
                  <c:v>Schweiz</c:v>
                </c:pt>
                <c:pt idx="16">
                  <c:v>Schweden</c:v>
                </c:pt>
                <c:pt idx="17">
                  <c:v>China</c:v>
                </c:pt>
                <c:pt idx="18">
                  <c:v>Australien</c:v>
                </c:pt>
                <c:pt idx="19">
                  <c:v>Türkei</c:v>
                </c:pt>
                <c:pt idx="20">
                  <c:v>Norwegen</c:v>
                </c:pt>
                <c:pt idx="21">
                  <c:v>Kuwait</c:v>
                </c:pt>
                <c:pt idx="22">
                  <c:v>Saudi Arabien</c:v>
                </c:pt>
              </c:strCache>
            </c:strRef>
          </c:cat>
          <c:val>
            <c:numRef>
              <c:f>Tabelle1!$B$2:$B$24</c:f>
              <c:numCache>
                <c:formatCode>0.0%</c:formatCode>
                <c:ptCount val="23"/>
                <c:pt idx="0">
                  <c:v>2.4589599999999994</c:v>
                </c:pt>
                <c:pt idx="1">
                  <c:v>1.9694999999999998</c:v>
                </c:pt>
                <c:pt idx="2">
                  <c:v>1.3310899999999999</c:v>
                </c:pt>
                <c:pt idx="3">
                  <c:v>1.2779599999999998</c:v>
                </c:pt>
                <c:pt idx="4">
                  <c:v>1.04853</c:v>
                </c:pt>
                <c:pt idx="5">
                  <c:v>1.0062600000000002</c:v>
                </c:pt>
                <c:pt idx="6">
                  <c:v>0.98602999999999996</c:v>
                </c:pt>
                <c:pt idx="7">
                  <c:v>0.9708500000000001</c:v>
                </c:pt>
                <c:pt idx="8">
                  <c:v>0.88891999999999982</c:v>
                </c:pt>
                <c:pt idx="9">
                  <c:v>0.86712000000000011</c:v>
                </c:pt>
                <c:pt idx="10">
                  <c:v>0.70745999999999998</c:v>
                </c:pt>
                <c:pt idx="11">
                  <c:v>0.69900999999999991</c:v>
                </c:pt>
                <c:pt idx="12">
                  <c:v>0.67620000000000013</c:v>
                </c:pt>
                <c:pt idx="13">
                  <c:v>0.65260000000000029</c:v>
                </c:pt>
                <c:pt idx="14">
                  <c:v>0.52137</c:v>
                </c:pt>
                <c:pt idx="15">
                  <c:v>0.46215000000000006</c:v>
                </c:pt>
                <c:pt idx="16">
                  <c:v>0.43933000000000005</c:v>
                </c:pt>
                <c:pt idx="17">
                  <c:v>0.43200000000000011</c:v>
                </c:pt>
                <c:pt idx="18">
                  <c:v>0.3597200000000001</c:v>
                </c:pt>
                <c:pt idx="19">
                  <c:v>0.32136000000000015</c:v>
                </c:pt>
                <c:pt idx="20">
                  <c:v>0.28065000000000001</c:v>
                </c:pt>
                <c:pt idx="21">
                  <c:v>9.9180000000000018E-2</c:v>
                </c:pt>
                <c:pt idx="22">
                  <c:v>6.720000000000001E-2</c:v>
                </c:pt>
              </c:numCache>
            </c:numRef>
          </c:val>
        </c:ser>
        <c:axId val="91383296"/>
        <c:axId val="91680768"/>
      </c:barChart>
      <c:catAx>
        <c:axId val="91383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91680768"/>
        <c:crosses val="autoZero"/>
        <c:auto val="1"/>
        <c:lblAlgn val="ctr"/>
        <c:lblOffset val="100"/>
      </c:catAx>
      <c:valAx>
        <c:axId val="91680768"/>
        <c:scaling>
          <c:orientation val="minMax"/>
          <c:max val="2.5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91383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de-D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81849B-6963-4601-A330-5BDED73FF11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D93643-DED1-4714-A048-DACD597092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D93643-DED1-4714-A048-DACD5970923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428625" y="1214438"/>
            <a:ext cx="8286750" cy="1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 userDrawn="1"/>
        </p:nvCxnSpPr>
        <p:spPr>
          <a:xfrm>
            <a:off x="428625" y="6286500"/>
            <a:ext cx="8286750" cy="1588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357188" y="6357938"/>
            <a:ext cx="5500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1200" dirty="0" smtClean="0">
                <a:solidFill>
                  <a:schemeClr val="tx1"/>
                </a:solidFill>
                <a:latin typeface="+mn-lt"/>
              </a:rPr>
              <a:t>Peter Eisenhut, Aktuelle Volkswirtschaftslehre</a:t>
            </a:r>
            <a:endParaRPr lang="de-DE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42853"/>
            <a:ext cx="7215238" cy="114300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85725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72EFB-2A0A-4D92-A14C-FE4FA47C4D3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C2AC-640C-4959-B240-F1BA7BF637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9D026-351B-4074-B282-275672CE48D1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6BC64-8C5D-434E-88E0-5F9FAE77C4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33C7-CFF3-40C2-ABD5-E5A773242FC6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E325-89B6-45CF-83F8-28768AFC9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6741-DF87-4517-899A-2C88ADD9FB1A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2324-EEEC-40C7-A33C-2FE5627A92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E67F-E7BD-4317-95FC-FACAC0C11730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1E99-AA8A-436C-98A3-29C6F2A710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43109-BCC1-43F9-9E45-C49117A9A7E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CED5-7A1D-4827-8E27-9DE50C1F75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8335-E072-4760-9678-E12E2014FA54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55B1-222D-405D-B6D6-7E44B69249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1237-2AEB-4811-851B-89A4489D2813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6592-4B31-48AC-B373-7F7288A5D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6C1E-B964-4194-B1FA-E1D380D8F76F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6538-F16E-4B60-8A31-8E30F7D163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481-636C-4526-B93F-5998EE954264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294E-C6BF-405E-A641-0EF2DF7C0E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CBD8-C362-4CBF-814C-81960280C9A7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8D35-1A7C-4395-AF14-5F4F7A5608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741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581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971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Peter Eisenhut, Aktuelle Volkswirtschaftslehre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843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E21F31-0562-485A-BB94-AB579998EF38}" type="datetimeFigureOut">
              <a:rPr lang="de-DE"/>
              <a:pPr>
                <a:defRPr/>
              </a:pPr>
              <a:t>14.07.2017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45A708-5EF2-4238-BCA7-34B09CA84E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Staats- und Fiskalquote</a:t>
            </a:r>
            <a:br>
              <a:rPr lang="de-CH" dirty="0" smtClean="0"/>
            </a:br>
            <a:r>
              <a:rPr lang="de-CH" sz="1600" dirty="0" smtClean="0"/>
              <a:t>(Bund, Kantone, Gemeinden)</a:t>
            </a:r>
            <a:endParaRPr lang="de-DE" sz="1600" dirty="0"/>
          </a:p>
        </p:txBody>
      </p:sp>
      <p:graphicFrame>
        <p:nvGraphicFramePr>
          <p:cNvPr id="46" name="Diagramm 45"/>
          <p:cNvGraphicFramePr/>
          <p:nvPr/>
        </p:nvGraphicFramePr>
        <p:xfrm>
          <a:off x="467544" y="1397000"/>
          <a:ext cx="8208912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Bundesausgaben</a:t>
            </a:r>
            <a:br>
              <a:rPr lang="de-CH" dirty="0" smtClean="0"/>
            </a:br>
            <a:r>
              <a:rPr lang="de-CH" sz="1600" dirty="0" smtClean="0"/>
              <a:t>(Rechnung in Mio. CHF)</a:t>
            </a:r>
            <a:endParaRPr lang="de-DE" sz="1600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323528" y="1340768"/>
          <a:ext cx="51845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868144" y="140675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Veränderung zu 2005</a:t>
            </a:r>
            <a:endParaRPr lang="de-DE" dirty="0"/>
          </a:p>
        </p:txBody>
      </p:sp>
      <p:graphicFrame>
        <p:nvGraphicFramePr>
          <p:cNvPr id="6" name="Diagramm 5"/>
          <p:cNvGraphicFramePr/>
          <p:nvPr/>
        </p:nvGraphicFramePr>
        <p:xfrm>
          <a:off x="5580112" y="1772816"/>
          <a:ext cx="32758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Bundeseinnahmen</a:t>
            </a:r>
            <a:br>
              <a:rPr lang="de-CH" dirty="0" smtClean="0"/>
            </a:br>
            <a:r>
              <a:rPr lang="de-CH" sz="1600" dirty="0" smtClean="0"/>
              <a:t>(Rechnung in Mio. CHF)</a:t>
            </a:r>
            <a:endParaRPr lang="de-DE" sz="1600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323528" y="1340768"/>
          <a:ext cx="51845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868144" y="140675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Veränderung zu 2005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796136" y="37170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-29.4%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724128" y="4293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/>
                </a:solidFill>
              </a:rPr>
              <a:t>-32.3%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11" name="Diagramm 10"/>
          <p:cNvGraphicFramePr/>
          <p:nvPr/>
        </p:nvGraphicFramePr>
        <p:xfrm>
          <a:off x="5508104" y="1772816"/>
          <a:ext cx="31683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Saldo der Staatsrechnung</a:t>
            </a:r>
            <a:br>
              <a:rPr lang="de-CH" dirty="0" smtClean="0"/>
            </a:br>
            <a:r>
              <a:rPr lang="de-CH" sz="1600" dirty="0" smtClean="0"/>
              <a:t>(Staat, </a:t>
            </a:r>
            <a:r>
              <a:rPr lang="de-CH" sz="1600" dirty="0" smtClean="0"/>
              <a:t>in Mio. </a:t>
            </a:r>
            <a:r>
              <a:rPr lang="de-CH" sz="1600" dirty="0" smtClean="0"/>
              <a:t>CHF)</a:t>
            </a:r>
            <a:endParaRPr lang="de-DE" sz="1600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67544" y="1397000"/>
          <a:ext cx="813690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Schulden der öffentlichen Hand</a:t>
            </a:r>
            <a:br>
              <a:rPr lang="de-CH" dirty="0" smtClean="0"/>
            </a:br>
            <a:r>
              <a:rPr lang="de-CH" sz="1600" dirty="0" smtClean="0"/>
              <a:t>(Staat, </a:t>
            </a:r>
            <a:r>
              <a:rPr lang="de-CH" sz="1600" dirty="0" smtClean="0"/>
              <a:t>in Mio. CHF)</a:t>
            </a:r>
            <a:endParaRPr lang="de-DE" sz="1600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467544" y="1484784"/>
          <a:ext cx="81369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Internationale Staatsverschuldung</a:t>
            </a:r>
            <a:br>
              <a:rPr lang="de-CH" dirty="0" smtClean="0"/>
            </a:br>
            <a:r>
              <a:rPr lang="de-CH" sz="1600" dirty="0" smtClean="0"/>
              <a:t>(Schuldenquote 2015, in % BSP)</a:t>
            </a:r>
            <a:endParaRPr lang="de-DE" sz="1600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395536" y="1397000"/>
          <a:ext cx="842493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Zusammenfassung Staatsverschuldung</a:t>
            </a:r>
            <a:endParaRPr lang="de-DE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43161" y="2492896"/>
            <a:ext cx="2157413" cy="1944216"/>
            <a:chOff x="144" y="1584"/>
            <a:chExt cx="1359" cy="1344"/>
          </a:xfrm>
        </p:grpSpPr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192" y="1584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144" y="1632"/>
              <a:ext cx="134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 dirty="0" smtClean="0">
                  <a:solidFill>
                    <a:schemeClr val="bg1"/>
                  </a:solidFill>
                  <a:latin typeface="+mn-lt"/>
                  <a:cs typeface="Arial" charset="0"/>
                </a:rPr>
                <a:t> Grenze </a:t>
              </a:r>
              <a:r>
                <a:rPr lang="de-DE" sz="1600" b="1" dirty="0">
                  <a:solidFill>
                    <a:schemeClr val="bg1"/>
                  </a:solidFill>
                  <a:latin typeface="+mn-lt"/>
                  <a:cs typeface="Arial" charset="0"/>
                </a:rPr>
                <a:t>/ Folgen</a:t>
              </a:r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92" y="1872"/>
              <a:ext cx="1248" cy="10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59" y="1932"/>
              <a:ext cx="1344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Kreditwürdigkeit</a:t>
              </a:r>
              <a:endParaRPr lang="de-DE" sz="1600" dirty="0">
                <a:latin typeface="+mn-lt"/>
                <a:cs typeface="Arial" charset="0"/>
              </a:endParaRP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Staatsbankrott</a:t>
              </a:r>
              <a:endParaRPr lang="de-DE" sz="1600" dirty="0">
                <a:latin typeface="+mn-lt"/>
                <a:cs typeface="Arial" charset="0"/>
              </a:endParaRP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Ruin </a:t>
              </a:r>
              <a:r>
                <a:rPr lang="de-DE" sz="1600" dirty="0">
                  <a:latin typeface="+mn-lt"/>
                  <a:cs typeface="Arial" charset="0"/>
                </a:rPr>
                <a:t>der Währung</a:t>
              </a: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Gläubigerverluste</a:t>
              </a:r>
              <a:endParaRPr lang="de-DE" sz="1600" dirty="0">
                <a:latin typeface="+mn-lt"/>
                <a:cs typeface="Arial" charset="0"/>
              </a:endParaRPr>
            </a:p>
          </p:txBody>
        </p:sp>
      </p:grp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2555776" y="3356992"/>
            <a:ext cx="1025624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+mn-lt"/>
              <a:cs typeface="Arial" charset="0"/>
            </a:endParaRPr>
          </a:p>
        </p:txBody>
      </p: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6511528" y="1957983"/>
            <a:ext cx="2632472" cy="3168352"/>
            <a:chOff x="4416" y="1104"/>
            <a:chExt cx="1474" cy="240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416" y="1104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4416" y="1104"/>
              <a:ext cx="1474" cy="2406"/>
              <a:chOff x="4416" y="1104"/>
              <a:chExt cx="1474" cy="2406"/>
            </a:xfrm>
          </p:grpSpPr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1248" cy="216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600">
                  <a:latin typeface="+mn-lt"/>
                  <a:cs typeface="Arial" charset="0"/>
                </a:endParaRP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4416" y="1104"/>
                <a:ext cx="1344" cy="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600" b="1" dirty="0">
                    <a:solidFill>
                      <a:schemeClr val="bg1"/>
                    </a:solidFill>
                    <a:latin typeface="+mn-lt"/>
                    <a:cs typeface="Arial" charset="0"/>
                  </a:rPr>
                  <a:t>Risiken</a:t>
                </a:r>
              </a:p>
            </p:txBody>
          </p:sp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4450" y="1389"/>
                <a:ext cx="1440" cy="1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 smtClean="0">
                    <a:latin typeface="+mn-lt"/>
                    <a:cs typeface="Arial" charset="0"/>
                  </a:rPr>
                  <a:t> Zinserhöhung</a:t>
                </a:r>
                <a:endParaRPr lang="de-DE" sz="1600" dirty="0">
                  <a:latin typeface="+mn-lt"/>
                  <a:cs typeface="Arial" charset="0"/>
                </a:endParaRPr>
              </a:p>
              <a:p>
                <a:pPr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 smtClean="0">
                    <a:latin typeface="+mn-lt"/>
                    <a:cs typeface="Arial" charset="0"/>
                  </a:rPr>
                  <a:t> Inflationsanstieg</a:t>
                </a:r>
                <a:endParaRPr lang="de-DE" sz="1600" dirty="0">
                  <a:latin typeface="+mn-lt"/>
                  <a:cs typeface="Arial" charset="0"/>
                </a:endParaRPr>
              </a:p>
              <a:p>
                <a:pPr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>
                    <a:latin typeface="+mn-lt"/>
                    <a:cs typeface="Arial" charset="0"/>
                  </a:rPr>
                  <a:t> </a:t>
                </a:r>
                <a:r>
                  <a:rPr lang="de-DE" sz="1600" dirty="0" err="1" smtClean="0">
                    <a:latin typeface="+mn-lt"/>
                    <a:cs typeface="Arial" charset="0"/>
                  </a:rPr>
                  <a:t>crowding</a:t>
                </a:r>
                <a:r>
                  <a:rPr lang="de-DE" sz="1600" dirty="0" smtClean="0">
                    <a:latin typeface="+mn-lt"/>
                    <a:cs typeface="Arial" charset="0"/>
                  </a:rPr>
                  <a:t>-out</a:t>
                </a:r>
                <a:endParaRPr lang="de-DE" sz="1600" dirty="0">
                  <a:latin typeface="+mn-lt"/>
                  <a:cs typeface="Arial" charset="0"/>
                </a:endParaRPr>
              </a:p>
              <a:p>
                <a:pPr marL="180975" indent="-180975"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 smtClean="0">
                    <a:latin typeface="+mn-lt"/>
                    <a:cs typeface="Arial" charset="0"/>
                  </a:rPr>
                  <a:t>Einschränkung </a:t>
                </a:r>
                <a:r>
                  <a:rPr lang="de-DE" sz="1600" dirty="0">
                    <a:latin typeface="+mn-lt"/>
                    <a:cs typeface="Arial" charset="0"/>
                  </a:rPr>
                  <a:t>Handlungsspielraum </a:t>
                </a:r>
                <a:r>
                  <a:rPr lang="de-DE" sz="1600" dirty="0" smtClean="0">
                    <a:latin typeface="+mn-lt"/>
                    <a:cs typeface="Arial" charset="0"/>
                  </a:rPr>
                  <a:t>     des </a:t>
                </a:r>
                <a:r>
                  <a:rPr lang="de-DE" sz="1600" dirty="0">
                    <a:latin typeface="+mn-lt"/>
                    <a:cs typeface="Arial" charset="0"/>
                  </a:rPr>
                  <a:t>Staates</a:t>
                </a:r>
              </a:p>
              <a:p>
                <a:pPr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 smtClean="0">
                    <a:latin typeface="+mn-lt"/>
                    <a:cs typeface="Arial" charset="0"/>
                  </a:rPr>
                  <a:t> Teufelskreis </a:t>
                </a:r>
                <a:endParaRPr lang="de-DE" sz="1600" dirty="0">
                  <a:latin typeface="+mn-lt"/>
                  <a:cs typeface="Arial" charset="0"/>
                </a:endParaRPr>
              </a:p>
              <a:p>
                <a:pPr marL="180975" indent="-180975">
                  <a:spcBef>
                    <a:spcPts val="600"/>
                  </a:spcBef>
                  <a:buFontTx/>
                  <a:buChar char="•"/>
                </a:pPr>
                <a:r>
                  <a:rPr lang="de-DE" sz="1600" dirty="0" smtClean="0">
                    <a:latin typeface="+mn-lt"/>
                    <a:cs typeface="Arial" charset="0"/>
                  </a:rPr>
                  <a:t>Bremsung des Wirtschaftswachstums</a:t>
                </a:r>
                <a:endParaRPr lang="de-DE" sz="16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8" name="AutoShape 25"/>
          <p:cNvSpPr>
            <a:spLocks noChangeArrowheads="1"/>
          </p:cNvSpPr>
          <p:nvPr/>
        </p:nvSpPr>
        <p:spPr bwMode="auto">
          <a:xfrm>
            <a:off x="5580112" y="3356992"/>
            <a:ext cx="936104" cy="304800"/>
          </a:xfrm>
          <a:prstGeom prst="rightArrow">
            <a:avLst>
              <a:gd name="adj1" fmla="val 50000"/>
              <a:gd name="adj2" fmla="val 10625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+mn-lt"/>
              <a:cs typeface="Arial" charset="0"/>
            </a:endParaRPr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4427984" y="4293096"/>
            <a:ext cx="304800" cy="288032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+mn-lt"/>
              <a:cs typeface="Arial" charset="0"/>
            </a:endParaRP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4433317" y="2564904"/>
            <a:ext cx="304800" cy="288032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600">
              <a:latin typeface="+mn-lt"/>
              <a:cs typeface="Arial" charset="0"/>
            </a:endParaRPr>
          </a:p>
        </p:txBody>
      </p:sp>
      <p:grpSp>
        <p:nvGrpSpPr>
          <p:cNvPr id="21" name="Group 41"/>
          <p:cNvGrpSpPr>
            <a:grpSpLocks/>
          </p:cNvGrpSpPr>
          <p:nvPr/>
        </p:nvGrpSpPr>
        <p:grpSpPr bwMode="auto">
          <a:xfrm>
            <a:off x="2699792" y="1412776"/>
            <a:ext cx="3692624" cy="1143000"/>
            <a:chOff x="1824" y="816"/>
            <a:chExt cx="2112" cy="720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1824" y="816"/>
              <a:ext cx="2112" cy="7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1824" y="816"/>
              <a:ext cx="211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1824" y="828"/>
              <a:ext cx="2112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900"/>
                </a:spcBef>
              </a:pPr>
              <a:r>
                <a:rPr lang="de-DE" sz="1600" b="1" dirty="0">
                  <a:solidFill>
                    <a:schemeClr val="bg1"/>
                  </a:solidFill>
                  <a:latin typeface="+mn-lt"/>
                  <a:cs typeface="Arial" charset="0"/>
                </a:rPr>
                <a:t>Finanzierung</a:t>
              </a:r>
            </a:p>
            <a:p>
              <a:pPr>
                <a:spcBef>
                  <a:spcPts val="9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Kreditaufnahme </a:t>
              </a:r>
              <a:r>
                <a:rPr lang="de-DE" sz="1600" dirty="0">
                  <a:latin typeface="+mn-lt"/>
                  <a:cs typeface="Arial" charset="0"/>
                </a:rPr>
                <a:t>bei der </a:t>
              </a:r>
              <a:r>
                <a:rPr lang="de-DE" sz="1600" dirty="0" smtClean="0">
                  <a:latin typeface="+mn-lt"/>
                  <a:cs typeface="Arial" charset="0"/>
                </a:rPr>
                <a:t>Nationalbank</a:t>
              </a:r>
              <a:endParaRPr lang="de-DE" sz="1600" dirty="0">
                <a:latin typeface="+mn-lt"/>
                <a:cs typeface="Arial" charset="0"/>
              </a:endParaRP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Wertpapierverkäufe</a:t>
              </a:r>
              <a:endParaRPr lang="de-DE" sz="1600" b="1" dirty="0">
                <a:latin typeface="+mn-lt"/>
                <a:cs typeface="Arial" charset="0"/>
              </a:endParaRPr>
            </a:p>
          </p:txBody>
        </p:sp>
      </p:grpSp>
      <p:grpSp>
        <p:nvGrpSpPr>
          <p:cNvPr id="25" name="Group 43"/>
          <p:cNvGrpSpPr>
            <a:grpSpLocks/>
          </p:cNvGrpSpPr>
          <p:nvPr/>
        </p:nvGrpSpPr>
        <p:grpSpPr bwMode="auto">
          <a:xfrm>
            <a:off x="1403648" y="4581127"/>
            <a:ext cx="5549542" cy="1511511"/>
            <a:chOff x="1632" y="3168"/>
            <a:chExt cx="3067" cy="1000"/>
          </a:xfrm>
        </p:grpSpPr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1632" y="3168"/>
              <a:ext cx="2736" cy="1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1632" y="3168"/>
              <a:ext cx="27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>
                <a:latin typeface="+mn-lt"/>
                <a:cs typeface="Arial" charset="0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1659" y="3201"/>
              <a:ext cx="3040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  <a:latin typeface="+mn-lt"/>
                  <a:cs typeface="Arial" charset="0"/>
                </a:rPr>
                <a:t>Richtlinien</a:t>
              </a: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Goldene </a:t>
              </a:r>
              <a:r>
                <a:rPr lang="de-DE" sz="1600" dirty="0">
                  <a:latin typeface="+mn-lt"/>
                  <a:cs typeface="Arial" charset="0"/>
                </a:rPr>
                <a:t>Finanzierungsregel</a:t>
              </a: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Konstante </a:t>
              </a:r>
              <a:r>
                <a:rPr lang="de-DE" sz="1600" dirty="0">
                  <a:latin typeface="+mn-lt"/>
                  <a:cs typeface="Arial" charset="0"/>
                </a:rPr>
                <a:t>langfristige Schuldenquote</a:t>
              </a:r>
            </a:p>
            <a:p>
              <a:pPr>
                <a:spcBef>
                  <a:spcPts val="600"/>
                </a:spcBef>
                <a:buFontTx/>
                <a:buChar char="•"/>
              </a:pPr>
              <a:r>
                <a:rPr lang="de-DE" sz="1600" dirty="0" smtClean="0">
                  <a:latin typeface="+mn-lt"/>
                  <a:cs typeface="Arial" charset="0"/>
                </a:rPr>
                <a:t> Ausgabenwachstum </a:t>
              </a:r>
              <a:r>
                <a:rPr lang="de-DE" sz="1600" dirty="0">
                  <a:latin typeface="+mn-lt"/>
                  <a:cs typeface="Arial" charset="0"/>
                </a:rPr>
                <a:t>= Wirtschaftswachstum</a:t>
              </a:r>
              <a:endParaRPr lang="de-DE" sz="1600" b="1" dirty="0">
                <a:latin typeface="+mn-lt"/>
                <a:cs typeface="Arial" charset="0"/>
              </a:endParaRPr>
            </a:p>
          </p:txBody>
        </p:sp>
      </p:grp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635896" y="2824361"/>
            <a:ext cx="19050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 extrusionH="76200" contourW="12700">
            <a:bevelT/>
            <a:bevelB/>
            <a:extrusionClr>
              <a:schemeClr val="accent2"/>
            </a:extrusionClr>
            <a:contourClr>
              <a:srgbClr val="C00000"/>
            </a:contourClr>
          </a:sp3d>
        </p:spPr>
        <p:txBody>
          <a:bodyPr wrap="none" anchor="ctr"/>
          <a:lstStyle/>
          <a:p>
            <a:endParaRPr lang="de-DE" sz="1600">
              <a:latin typeface="+mn-lt"/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09070" y="3146301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 err="1">
                <a:solidFill>
                  <a:schemeClr val="bg1"/>
                </a:solidFill>
                <a:latin typeface="+mn-lt"/>
                <a:cs typeface="Arial" charset="0"/>
              </a:rPr>
              <a:t>Staatsver-schuldung</a:t>
            </a:r>
            <a:endParaRPr lang="de-DE" sz="20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Bildschirmpräsentation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Larissa-Design</vt:lpstr>
      <vt:lpstr>Benutzerdefiniertes Design</vt:lpstr>
      <vt:lpstr>Staats- und Fiskalquote (Bund, Kantone, Gemeinden)</vt:lpstr>
      <vt:lpstr>Bundesausgaben (Rechnung in Mio. CHF)</vt:lpstr>
      <vt:lpstr>Bundeseinnahmen (Rechnung in Mio. CHF)</vt:lpstr>
      <vt:lpstr>Saldo der Staatsrechnung (Staat, in Mio. CHF)</vt:lpstr>
      <vt:lpstr>Schulden der öffentlichen Hand (Staat, in Mio. CHF)</vt:lpstr>
      <vt:lpstr>Internationale Staatsverschuldung (Schuldenquote 2015, in % BSP)</vt:lpstr>
      <vt:lpstr>Zusammenfassung Staatsverschuldung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Eisenhut</dc:creator>
  <cp:lastModifiedBy>Peter Eisenhut</cp:lastModifiedBy>
  <cp:revision>552</cp:revision>
  <dcterms:modified xsi:type="dcterms:W3CDTF">2017-07-14T11:06:53Z</dcterms:modified>
</cp:coreProperties>
</file>